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430" r:id="rId2"/>
    <p:sldId id="454" r:id="rId3"/>
    <p:sldId id="437" r:id="rId4"/>
    <p:sldId id="438" r:id="rId5"/>
    <p:sldId id="439" r:id="rId6"/>
    <p:sldId id="440" r:id="rId7"/>
    <p:sldId id="403" r:id="rId8"/>
  </p:sldIdLst>
  <p:sldSz cx="12192000" cy="6858000"/>
  <p:notesSz cx="6858000" cy="9144000"/>
  <p:defaultTextStyle>
    <a:defPPr>
      <a:defRPr lang="ko-KR"/>
    </a:defPPr>
    <a:lvl1pPr marL="0" algn="l" defTabSz="914357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78" algn="l" defTabSz="914357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57" algn="l" defTabSz="914357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36" algn="l" defTabSz="914357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14" algn="l" defTabSz="914357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892" algn="l" defTabSz="914357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70" algn="l" defTabSz="914357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49" algn="l" defTabSz="914357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428" algn="l" defTabSz="914357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2" userDrawn="1">
          <p15:clr>
            <a:srgbClr val="A4A3A4"/>
          </p15:clr>
        </p15:guide>
        <p15:guide id="2" pos="121" userDrawn="1">
          <p15:clr>
            <a:srgbClr val="A4A3A4"/>
          </p15:clr>
        </p15:guide>
        <p15:guide id="3" orient="horz" pos="4201" userDrawn="1">
          <p15:clr>
            <a:srgbClr val="A4A3A4"/>
          </p15:clr>
        </p15:guide>
        <p15:guide id="7" pos="755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DE3FF"/>
    <a:srgbClr val="F3FAFF"/>
    <a:srgbClr val="FAFCBC"/>
    <a:srgbClr val="E1F2FF"/>
    <a:srgbClr val="F5F5F5"/>
    <a:srgbClr val="00AA55"/>
    <a:srgbClr val="006633"/>
    <a:srgbClr val="E0FFE6"/>
    <a:srgbClr val="CC0000"/>
    <a:srgbClr val="FFE0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949" autoAdjust="0"/>
    <p:restoredTop sz="92277" autoAdjust="0"/>
  </p:normalViewPr>
  <p:slideViewPr>
    <p:cSldViewPr snapToGrid="0" showGuides="1">
      <p:cViewPr>
        <p:scale>
          <a:sx n="300" d="100"/>
          <a:sy n="300" d="100"/>
        </p:scale>
        <p:origin x="-8472" y="-9149"/>
      </p:cViewPr>
      <p:guideLst>
        <p:guide orient="horz" pos="232"/>
        <p:guide pos="121"/>
        <p:guide orient="horz" pos="4201"/>
        <p:guide pos="755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45000" cy="45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image1.pn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3DAF4C-20C0-4A95-ABB7-DD59F513659F}" type="datetimeFigureOut">
              <a:rPr lang="ko-KR" altLang="en-US" smtClean="0"/>
              <a:t>2025-09-29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F0EA2E-53D6-4215-8D3D-62EB7211AB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98704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357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78" algn="l" defTabSz="914357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57" algn="l" defTabSz="914357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36" algn="l" defTabSz="914357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714" algn="l" defTabSz="914357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892" algn="l" defTabSz="914357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70" algn="l" defTabSz="914357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49" algn="l" defTabSz="914357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28" algn="l" defTabSz="914357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D08C66-693F-F2CF-A8C3-0C13D99ECA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68001F8-5550-CB29-DC0B-AEC75F48845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559E4AD-DFE9-0B80-C163-AA7ACFEE13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FCC0307-A130-8167-9720-E157E763FD8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F0EA2E-53D6-4215-8D3D-62EB7211AB00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97503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75AB06-0338-B744-8020-2779AEE216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DDD7938-842F-AFBC-8AD4-D909BE51BE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7F97F3-32F9-BDF1-A279-B804BC7014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4A0B2-10E9-4CA9-AB70-DF437EEC670F}" type="datetime1">
              <a:rPr lang="ko-KR" altLang="en-US" smtClean="0"/>
              <a:t>2025-09-29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B1642F-0AF3-D4A2-DF7C-C1B63E9BC4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819AF7C-D278-96CB-94EF-ED1BE0566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F40F9-ACE8-4B8E-BEF3-4D4725501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07224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D6B1DE-BD18-4C9A-0C36-19266C933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53997C9-D93D-7245-F1D0-F6E85DD385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D301743-DF26-3B90-D20C-A8ADDD405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9CACB-3E00-46E8-8B9B-1A206FFEA9FB}" type="datetime1">
              <a:rPr lang="ko-KR" altLang="en-US" smtClean="0"/>
              <a:t>2025-09-29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A4BFA48-71E0-CF97-0F08-F0F8B73E9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695B8A-4E53-7382-6933-E61E456AB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F40F9-ACE8-4B8E-BEF3-4D4725501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25175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DABF3C8-5013-5942-B447-0A08236E6C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F39449B-D19A-3DA4-4642-997538C7B7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C60381E-1964-1F01-E22B-8F28751787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C43E0-D9DD-418B-B4F6-BD20845BED29}" type="datetime1">
              <a:rPr lang="ko-KR" altLang="en-US" smtClean="0"/>
              <a:t>2025-09-29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E4FB8B-08D1-0D5E-FC1A-5A37A55529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CF6BDE1-2F06-BB87-DA22-45BE465E3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F40F9-ACE8-4B8E-BEF3-4D4725501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8154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DEBCCD-6142-8A56-29B4-630AB6DCA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CA24A1F-04B7-C654-AEFE-9CACC5621C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C3DF8A3-215A-15B9-AD7B-B1793EB66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FCCAA-0F7E-4249-8F33-07F06E8150B5}" type="datetime1">
              <a:rPr lang="ko-KR" altLang="en-US" smtClean="0"/>
              <a:t>2025-09-29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831567E-433E-FEC4-2CA0-8D4B102ED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7A8CE10-D4FB-C1C7-3A05-3F4DE9AED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F40F9-ACE8-4B8E-BEF3-4D4725501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48954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10BA93-9628-2B53-350A-2705600CD8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840B2FB-4224-A3AE-3A39-2CFB843C9B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20A3FE-0239-2D74-82C7-4C6F81A36B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F44B7-357B-4845-8FA3-FCC917CDD7A3}" type="datetime1">
              <a:rPr lang="ko-KR" altLang="en-US" smtClean="0"/>
              <a:t>2025-09-29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5B30288-FE17-3950-B391-CCE9F85C7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0D8559E-FEBE-FEEE-9936-C5A960B0C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F40F9-ACE8-4B8E-BEF3-4D4725501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11596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306AC8-AB42-5462-1485-4EDE0F1B8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9553F70-BF0A-463B-49A4-788E319FFE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D934449-9969-987A-6817-3E158D5BEB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5F9B02B-8E06-3A20-C50F-FF429BE0F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D1C0F-179C-4676-983B-7FCED19AF54E}" type="datetime1">
              <a:rPr lang="ko-KR" altLang="en-US" smtClean="0"/>
              <a:t>2025-09-29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D2054A8-2CCF-F18C-4288-DBF46FFDF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C66D133-EFE0-5577-E25F-FB2B291E4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F40F9-ACE8-4B8E-BEF3-4D4725501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9328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748C8B-E304-4632-36E6-FF48250B49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D7333D0-51A3-007F-61CC-7BE162FF0D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10F2CA9-B3DD-FAB4-11CB-98F36768A5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631135A-7C5A-DB46-D9B8-2B7DDEC14B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0D2C37F-9EB9-88BD-E7A7-6E24460BA9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64F4A0D-9714-D326-BC28-9C613D02F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0D1C4-B6D8-4983-9308-9879EBD880C2}" type="datetime1">
              <a:rPr lang="ko-KR" altLang="en-US" smtClean="0"/>
              <a:t>2025-09-29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1EBE6D3-6CCD-B7B9-5373-DC3DD482A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AACAB3E-13FD-15CD-E711-A59C61EC03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F40F9-ACE8-4B8E-BEF3-4D4725501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71625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6052AB-1C00-BFE7-BB8B-FEFAF85BE3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2A8EB5C-D12D-FFA7-B72B-32C0241B5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01FE4-13A1-4E83-8A40-EC97286BE587}" type="datetime1">
              <a:rPr lang="ko-KR" altLang="en-US" smtClean="0"/>
              <a:t>2025-09-29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CAE23A7-3D05-0FE4-178E-6649512998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1ECDC3B-EBF7-0557-7CFC-AA735A20C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F40F9-ACE8-4B8E-BEF3-4D4725501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82306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12FFDC8-2602-3A99-3F64-2F32E6F29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798265-496B-4607-8F58-39FA1CE5ADDC}" type="datetime1">
              <a:rPr lang="ko-KR" altLang="en-US" smtClean="0"/>
              <a:t>2025-09-29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DC32121-F341-93B9-4055-02901EBB3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762444F-1751-551F-04AA-A44A1133E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6553" y="6679376"/>
            <a:ext cx="310983" cy="123111"/>
          </a:xfrm>
        </p:spPr>
        <p:txBody>
          <a:bodyPr wrap="none" lIns="0" tIns="0" rIns="0" bIns="0">
            <a:spAutoFit/>
          </a:bodyPr>
          <a:lstStyle>
            <a:lvl1pPr>
              <a:defRPr sz="800" i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 altLang="ko-KR" dirty="0"/>
              <a:t>p.</a:t>
            </a:r>
            <a:fld id="{070F40F9-ACE8-4B8E-BEF3-4D4725501AF7}" type="slidenum">
              <a:rPr lang="ko-KR" altLang="en-US" smtClean="0"/>
              <a:pPr/>
              <a:t>‹#›</a:t>
            </a:fld>
            <a:r>
              <a:rPr lang="en-US" altLang="ko-KR" dirty="0"/>
              <a:t>/8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815615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5B8D9D-1710-09B1-2B7F-684DB5DB0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F66261A-0FFF-0F67-07EF-3609227E3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E0E73AC-0F73-3DE8-479C-4D76111495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58B6A12-8ABB-A7CE-0D55-A7B8D148F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2B393-940E-44AA-9670-EA16B09B4114}" type="datetime1">
              <a:rPr lang="ko-KR" altLang="en-US" smtClean="0"/>
              <a:t>2025-09-29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318FB40-8564-899B-B6CA-C24CD0FA9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D4460A6-C07D-C108-A58E-B951CB0CD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F40F9-ACE8-4B8E-BEF3-4D4725501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11252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B8F20A-0D43-2143-C8BE-11C6F3186F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B2A591F-31A9-CD46-6ECB-D95D11486C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2E80959-17A2-A030-F4FE-577A6F69F8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C5FFA4-70B3-9D24-92EE-6A1160ECB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1DF79-E4CB-4BC2-B197-38753B9433E7}" type="datetime1">
              <a:rPr lang="ko-KR" altLang="en-US" smtClean="0"/>
              <a:t>2025-09-29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9EC7CCB-2F85-960F-1C55-B7AD2368D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4B04EA-7827-3AE1-AA3C-36E16D388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F40F9-ACE8-4B8E-BEF3-4D4725501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33644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48E8215-6E40-ED91-74A1-533A752A4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4B7E949-F91A-A617-C83E-E62F7A8339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D984C0E-8B6E-4FA2-6F4C-6DD1814C7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25A0308-971B-4193-88F4-57AB005342BB}" type="datetime1">
              <a:rPr lang="ko-KR" altLang="en-US" smtClean="0"/>
              <a:t>2025-09-29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239122C-72A8-E6C7-A2A8-71F5554227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76E867F-BC10-7F7D-5400-1985FBF0B2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70F40F9-ACE8-4B8E-BEF3-4D4725501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27692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jpg"/><Relationship Id="rId5" Type="http://schemas.openxmlformats.org/officeDocument/2006/relationships/hyperlink" Target="https://hjsportfoliolist.netlify.app/" TargetMode="External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hjsportfoliolist.netlify.app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F67E981-5D84-E291-8C6A-6B9BEF6218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>
            <a:extLst>
              <a:ext uri="{FF2B5EF4-FFF2-40B4-BE49-F238E27FC236}">
                <a16:creationId xmlns:a16="http://schemas.microsoft.com/office/drawing/2014/main" id="{4CDD56E6-FE8D-67EF-3555-356F75148588}"/>
              </a:ext>
            </a:extLst>
          </p:cNvPr>
          <p:cNvGrpSpPr/>
          <p:nvPr/>
        </p:nvGrpSpPr>
        <p:grpSpPr>
          <a:xfrm>
            <a:off x="9978947" y="5547738"/>
            <a:ext cx="1482883" cy="898172"/>
            <a:chOff x="5354559" y="5551728"/>
            <a:chExt cx="1482883" cy="898172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1A63D613-E105-D5F1-D73B-B0DD82AD094F}"/>
                </a:ext>
              </a:extLst>
            </p:cNvPr>
            <p:cNvGrpSpPr/>
            <p:nvPr/>
          </p:nvGrpSpPr>
          <p:grpSpPr>
            <a:xfrm>
              <a:off x="5354559" y="5551728"/>
              <a:ext cx="1231211" cy="526030"/>
              <a:chOff x="533867" y="3797356"/>
              <a:chExt cx="1231211" cy="526030"/>
            </a:xfrm>
          </p:grpSpPr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9D15484-F4ED-6A14-6AD5-7E4BFD21F67A}"/>
                  </a:ext>
                </a:extLst>
              </p:cNvPr>
              <p:cNvSpPr txBox="1"/>
              <p:nvPr/>
            </p:nvSpPr>
            <p:spPr>
              <a:xfrm>
                <a:off x="775457" y="4125647"/>
                <a:ext cx="989621" cy="153888"/>
              </a:xfrm>
              <a:prstGeom prst="rect">
                <a:avLst/>
              </a:prstGeom>
              <a:noFill/>
              <a:effectLst/>
            </p:spPr>
            <p:txBody>
              <a:bodyPr wrap="none" lIns="72000" tIns="0" rIns="0" bIns="0" rtlCol="0" anchor="b">
                <a:spAutoFit/>
              </a:bodyPr>
              <a:lstStyle/>
              <a:p>
                <a:r>
                  <a:rPr lang="en-US" altLang="ko-KR" sz="1000" dirty="0">
                    <a:solidFill>
                      <a:schemeClr val="bg1"/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010-2052-2419</a:t>
                </a:r>
                <a:endParaRPr lang="ko-KR" altLang="en-US" sz="1000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</p:txBody>
          </p:sp>
          <p:pic>
            <p:nvPicPr>
              <p:cNvPr id="1026" name="Picture 2">
                <a:extLst>
                  <a:ext uri="{FF2B5EF4-FFF2-40B4-BE49-F238E27FC236}">
                    <a16:creationId xmlns:a16="http://schemas.microsoft.com/office/drawing/2014/main" id="{3D70185C-DF2B-EECC-141B-06BBB7FF1A7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587" t="8239" r="58028" b="67601"/>
              <a:stretch>
                <a:fillRect/>
              </a:stretch>
            </p:blipFill>
            <p:spPr bwMode="auto">
              <a:xfrm>
                <a:off x="533867" y="4081796"/>
                <a:ext cx="241590" cy="241590"/>
              </a:xfrm>
              <a:prstGeom prst="ellipse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3B5E248E-7396-032C-AB3C-11D535AAC427}"/>
                  </a:ext>
                </a:extLst>
              </p:cNvPr>
              <p:cNvSpPr txBox="1"/>
              <p:nvPr/>
            </p:nvSpPr>
            <p:spPr>
              <a:xfrm>
                <a:off x="533867" y="3797356"/>
                <a:ext cx="908903" cy="153888"/>
              </a:xfrm>
              <a:prstGeom prst="rect">
                <a:avLst/>
              </a:prstGeom>
              <a:noFill/>
              <a:effectLst/>
            </p:spPr>
            <p:txBody>
              <a:bodyPr wrap="none" lIns="0" tIns="0" rIns="0" bIns="0" rtlCol="0" anchor="b">
                <a:spAutoFit/>
              </a:bodyPr>
              <a:lstStyle/>
              <a:p>
                <a:r>
                  <a:rPr lang="ko-KR" altLang="en-US" sz="1000" dirty="0">
                    <a:solidFill>
                      <a:schemeClr val="bg1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전투 기획 </a:t>
                </a:r>
                <a:r>
                  <a:rPr lang="en-US" altLang="ko-KR" sz="1000" dirty="0">
                    <a:solidFill>
                      <a:schemeClr val="bg1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| </a:t>
                </a:r>
                <a:r>
                  <a:rPr lang="ko-KR" altLang="en-US" sz="1000" dirty="0">
                    <a:solidFill>
                      <a:schemeClr val="bg1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홍진선</a:t>
                </a:r>
              </a:p>
            </p:txBody>
          </p:sp>
        </p:grp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86667696-2100-642F-7155-0B0DB114DF34}"/>
                </a:ext>
              </a:extLst>
            </p:cNvPr>
            <p:cNvGrpSpPr/>
            <p:nvPr/>
          </p:nvGrpSpPr>
          <p:grpSpPr>
            <a:xfrm>
              <a:off x="5354559" y="6208310"/>
              <a:ext cx="1482883" cy="241590"/>
              <a:chOff x="533867" y="4453938"/>
              <a:chExt cx="1482883" cy="241590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5445471-525F-32A9-67BF-137BCFF303A1}"/>
                  </a:ext>
                </a:extLst>
              </p:cNvPr>
              <p:cNvSpPr txBox="1"/>
              <p:nvPr/>
            </p:nvSpPr>
            <p:spPr>
              <a:xfrm>
                <a:off x="775457" y="4497789"/>
                <a:ext cx="1241293" cy="153888"/>
              </a:xfrm>
              <a:prstGeom prst="rect">
                <a:avLst/>
              </a:prstGeom>
              <a:noFill/>
              <a:effectLst/>
            </p:spPr>
            <p:txBody>
              <a:bodyPr wrap="none" lIns="72000" tIns="0" rIns="0" bIns="0" rtlCol="0" anchor="b">
                <a:spAutoFit/>
              </a:bodyPr>
              <a:lstStyle/>
              <a:p>
                <a:r>
                  <a:rPr lang="en-US" altLang="ko-KR" sz="1000" dirty="0">
                    <a:solidFill>
                      <a:schemeClr val="bg1"/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hjs0913@naver.com</a:t>
                </a:r>
                <a:endParaRPr lang="ko-KR" altLang="en-US" sz="1000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</p:txBody>
          </p:sp>
          <p:pic>
            <p:nvPicPr>
              <p:cNvPr id="10" name="Picture 2">
                <a:extLst>
                  <a:ext uri="{FF2B5EF4-FFF2-40B4-BE49-F238E27FC236}">
                    <a16:creationId xmlns:a16="http://schemas.microsoft.com/office/drawing/2014/main" id="{8C16BC5D-3CCB-6A63-8701-BF1554F82CD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4206" t="8239" r="44409" b="67601"/>
              <a:stretch>
                <a:fillRect/>
              </a:stretch>
            </p:blipFill>
            <p:spPr bwMode="auto">
              <a:xfrm>
                <a:off x="533867" y="4453938"/>
                <a:ext cx="241590" cy="241590"/>
              </a:xfrm>
              <a:prstGeom prst="ellipse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33A28553-9452-46B9-E671-969C8471A0AD}"/>
              </a:ext>
            </a:extLst>
          </p:cNvPr>
          <p:cNvGrpSpPr/>
          <p:nvPr/>
        </p:nvGrpSpPr>
        <p:grpSpPr>
          <a:xfrm>
            <a:off x="627910" y="1483751"/>
            <a:ext cx="7353120" cy="755968"/>
            <a:chOff x="627910" y="1521851"/>
            <a:chExt cx="7353120" cy="755968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6A28AA4-14DB-B48B-CC22-9561ABC888A9}"/>
                </a:ext>
              </a:extLst>
            </p:cNvPr>
            <p:cNvSpPr txBox="1"/>
            <p:nvPr/>
          </p:nvSpPr>
          <p:spPr>
            <a:xfrm>
              <a:off x="788355" y="1531461"/>
              <a:ext cx="7192675" cy="746358"/>
            </a:xfrm>
            <a:prstGeom prst="rect">
              <a:avLst/>
            </a:prstGeom>
            <a:noFill/>
          </p:spPr>
          <p:txBody>
            <a:bodyPr wrap="none" lIns="0" tIns="0" rIns="0" bIns="0" anchor="ctr">
              <a:spAutoFit/>
            </a:bodyPr>
            <a:lstStyle/>
            <a:p>
              <a:pPr>
                <a:spcAft>
                  <a:spcPts val="300"/>
                </a:spcAft>
              </a:pPr>
              <a:r>
                <a:rPr lang="ko-KR" altLang="en-US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" panose="02000503000000020004" pitchFamily="2" charset="-127"/>
                </a:rPr>
                <a:t>다 캐릭터 플레이 경험</a:t>
              </a:r>
              <a:r>
                <a:rPr lang="ko-KR" altLang="en-US" sz="1600" dirty="0">
                  <a:solidFill>
                    <a:schemeClr val="bg1">
                      <a:lumMod val="50000"/>
                    </a:schemeClr>
                  </a:solidFill>
                  <a:latin typeface="페이퍼로지 4 Regular" pitchFamily="2" charset="-127"/>
                  <a:ea typeface="페이퍼로지 4 Regular" pitchFamily="2" charset="-127"/>
                  <a:cs typeface="Pretendard" panose="02000503000000020004" pitchFamily="2" charset="-127"/>
                </a:rPr>
                <a:t>과 </a:t>
              </a:r>
              <a:r>
                <a:rPr lang="ko-KR" altLang="en-US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" panose="02000503000000020004" pitchFamily="2" charset="-127"/>
                </a:rPr>
                <a:t>논리적 사고</a:t>
              </a:r>
              <a:r>
                <a:rPr lang="ko-KR" altLang="en-US" sz="1600" dirty="0">
                  <a:solidFill>
                    <a:schemeClr val="bg1">
                      <a:lumMod val="50000"/>
                    </a:schemeClr>
                  </a:solidFill>
                  <a:latin typeface="페이퍼로지 4 Regular" pitchFamily="2" charset="-127"/>
                  <a:ea typeface="페이퍼로지 4 Regular" pitchFamily="2" charset="-127"/>
                  <a:cs typeface="Pretendard" panose="02000503000000020004" pitchFamily="2" charset="-127"/>
                </a:rPr>
                <a:t>를 바탕으로</a:t>
              </a:r>
              <a:r>
                <a:rPr lang="en-US" altLang="ko-KR" sz="1600" dirty="0">
                  <a:solidFill>
                    <a:schemeClr val="bg1">
                      <a:lumMod val="50000"/>
                    </a:schemeClr>
                  </a:solidFill>
                  <a:latin typeface="페이퍼로지 4 Regular" pitchFamily="2" charset="-127"/>
                  <a:ea typeface="페이퍼로지 4 Regular" pitchFamily="2" charset="-127"/>
                  <a:cs typeface="Pretendard" panose="02000503000000020004" pitchFamily="2" charset="-127"/>
                </a:rPr>
                <a:t>,</a:t>
              </a:r>
              <a:r>
                <a:rPr lang="ko-KR" altLang="en-US" sz="1600" dirty="0">
                  <a:solidFill>
                    <a:schemeClr val="bg1">
                      <a:lumMod val="50000"/>
                    </a:schemeClr>
                  </a:solidFill>
                  <a:latin typeface="페이퍼로지 4 Regular" pitchFamily="2" charset="-127"/>
                  <a:ea typeface="페이퍼로지 4 Regular" pitchFamily="2" charset="-127"/>
                  <a:cs typeface="Pretendard" panose="02000503000000020004" pitchFamily="2" charset="-127"/>
                </a:rPr>
                <a:t> </a:t>
              </a:r>
              <a:endParaRPr lang="en-US" altLang="ko-KR" sz="1600" dirty="0">
                <a:solidFill>
                  <a:schemeClr val="bg1">
                    <a:lumMod val="50000"/>
                  </a:schemeClr>
                </a:solidFill>
                <a:latin typeface="페이퍼로지 4 Regular" pitchFamily="2" charset="-127"/>
                <a:ea typeface="페이퍼로지 4 Regular" pitchFamily="2" charset="-127"/>
                <a:cs typeface="Pretendard" panose="02000503000000020004" pitchFamily="2" charset="-127"/>
              </a:endParaRPr>
            </a:p>
            <a:p>
              <a:pPr>
                <a:spcAft>
                  <a:spcPts val="300"/>
                </a:spcAft>
              </a:pPr>
              <a:r>
                <a:rPr lang="ko-KR" altLang="en-US" sz="2800" dirty="0">
                  <a:solidFill>
                    <a:schemeClr val="bg1"/>
                  </a:solidFill>
                  <a:latin typeface="페이퍼로지 5 Medium" pitchFamily="2" charset="-127"/>
                  <a:ea typeface="페이퍼로지 5 Medium" pitchFamily="2" charset="-127"/>
                  <a:cs typeface="Pretendard" panose="02000503000000020004" pitchFamily="2" charset="-127"/>
                </a:rPr>
                <a:t>캐릭터의 </a:t>
              </a:r>
              <a:r>
                <a:rPr lang="ko-KR" altLang="en-US" sz="28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" panose="02000503000000020004" pitchFamily="2" charset="-127"/>
                </a:rPr>
                <a:t>컨셉에 맞는 전투를 설계</a:t>
              </a:r>
              <a:r>
                <a:rPr lang="ko-KR" altLang="en-US" sz="2800" dirty="0">
                  <a:solidFill>
                    <a:schemeClr val="bg1"/>
                  </a:solidFill>
                  <a:latin typeface="페이퍼로지 5 Medium" pitchFamily="2" charset="-127"/>
                  <a:ea typeface="페이퍼로지 5 Medium" pitchFamily="2" charset="-127"/>
                  <a:cs typeface="Pretendard" panose="02000503000000020004" pitchFamily="2" charset="-127"/>
                </a:rPr>
                <a:t>하는 </a:t>
              </a:r>
              <a:r>
                <a:rPr lang="ko-KR" altLang="en-US" sz="28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" panose="02000503000000020004" pitchFamily="2" charset="-127"/>
                </a:rPr>
                <a:t>전투 기획자</a:t>
              </a:r>
              <a:r>
                <a:rPr lang="en-US" altLang="ko-KR" sz="2800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" panose="02000503000000020004" pitchFamily="2" charset="-127"/>
                </a:rPr>
                <a:t>.</a:t>
              </a:r>
              <a:endParaRPr lang="ko-KR" altLang="en-US" sz="2800" dirty="0">
                <a:solidFill>
                  <a:schemeClr val="accent4">
                    <a:lumMod val="40000"/>
                    <a:lumOff val="60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" panose="02000503000000020004" pitchFamily="2" charset="-127"/>
              </a:endParaRPr>
            </a:p>
          </p:txBody>
        </p:sp>
        <p:cxnSp>
          <p:nvCxnSpPr>
            <p:cNvPr id="3" name="직선 연결선 2">
              <a:extLst>
                <a:ext uri="{FF2B5EF4-FFF2-40B4-BE49-F238E27FC236}">
                  <a16:creationId xmlns:a16="http://schemas.microsoft.com/office/drawing/2014/main" id="{ED4FB3F1-FE5F-E248-B2B3-F88A7D9F871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7910" y="1521851"/>
              <a:ext cx="0" cy="727479"/>
            </a:xfrm>
            <a:prstGeom prst="line">
              <a:avLst/>
            </a:prstGeom>
            <a:ln w="2540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A21C8234-EF55-2997-F681-E63C14765FA7}"/>
              </a:ext>
            </a:extLst>
          </p:cNvPr>
          <p:cNvSpPr txBox="1"/>
          <p:nvPr/>
        </p:nvSpPr>
        <p:spPr>
          <a:xfrm>
            <a:off x="788355" y="2376692"/>
            <a:ext cx="3238066" cy="170259"/>
          </a:xfrm>
          <a:prstGeom prst="roundRect">
            <a:avLst/>
          </a:prstGeom>
          <a:noFill/>
          <a:effectLst/>
        </p:spPr>
        <p:txBody>
          <a:bodyPr wrap="none" lIns="0" tIns="0" rIns="0" bIns="0" rtlCol="0" anchor="b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SemiBold" panose="02000703000000020004" pitchFamily="2" charset="-127"/>
              </a:rPr>
              <a:t>[</a:t>
            </a:r>
            <a:r>
              <a:rPr lang="ko-KR" altLang="en-US" sz="10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SemiBold" panose="02000703000000020004" pitchFamily="2" charset="-127"/>
              </a:rPr>
              <a:t>전투 기획</a:t>
            </a:r>
            <a:r>
              <a:rPr lang="en-US" altLang="ko-KR" sz="10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SemiBold" panose="02000703000000020004" pitchFamily="2" charset="-127"/>
              </a:rPr>
              <a:t>]  </a:t>
            </a:r>
            <a:r>
              <a:rPr lang="en-US" altLang="ko-KR" sz="9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" panose="02000503000000020004" pitchFamily="2" charset="-127"/>
              </a:rPr>
              <a:t> 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페이퍼로지 4 Regular" pitchFamily="2" charset="-127"/>
                <a:ea typeface="페이퍼로지 4 Regular" pitchFamily="2" charset="-127"/>
                <a:cs typeface="Pretendard" panose="02000503000000020004" pitchFamily="2" charset="-127"/>
              </a:rPr>
              <a:t>캐릭터  </a:t>
            </a:r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페이퍼로지 4 Regular" pitchFamily="2" charset="-127"/>
                <a:ea typeface="페이퍼로지 4 Regular" pitchFamily="2" charset="-127"/>
                <a:cs typeface="Pretendard" panose="02000503000000020004" pitchFamily="2" charset="-127"/>
              </a:rPr>
              <a:t>• 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페이퍼로지 4 Regular" pitchFamily="2" charset="-127"/>
                <a:ea typeface="페이퍼로지 4 Regular" pitchFamily="2" charset="-127"/>
                <a:cs typeface="Pretendard" panose="02000503000000020004" pitchFamily="2" charset="-127"/>
              </a:rPr>
              <a:t> 스킬 </a:t>
            </a:r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페이퍼로지 4 Regular" pitchFamily="2" charset="-127"/>
                <a:ea typeface="페이퍼로지 4 Regular" pitchFamily="2" charset="-127"/>
                <a:cs typeface="Pretendard" panose="02000503000000020004" pitchFamily="2" charset="-127"/>
              </a:rPr>
              <a:t>•  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페이퍼로지 4 Regular" pitchFamily="2" charset="-127"/>
                <a:ea typeface="페이퍼로지 4 Regular" pitchFamily="2" charset="-127"/>
                <a:cs typeface="Pretendard" panose="02000503000000020004" pitchFamily="2" charset="-127"/>
              </a:rPr>
              <a:t>액션  </a:t>
            </a:r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페이퍼로지 4 Regular" pitchFamily="2" charset="-127"/>
                <a:ea typeface="페이퍼로지 4 Regular" pitchFamily="2" charset="-127"/>
                <a:cs typeface="Pretendard" panose="02000503000000020004" pitchFamily="2" charset="-127"/>
              </a:rPr>
              <a:t>•  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페이퍼로지 4 Regular" pitchFamily="2" charset="-127"/>
                <a:ea typeface="페이퍼로지 4 Regular" pitchFamily="2" charset="-127"/>
                <a:cs typeface="Pretendard" panose="02000503000000020004" pitchFamily="2" charset="-127"/>
              </a:rPr>
              <a:t>전투 시스템  </a:t>
            </a:r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페이퍼로지 4 Regular" pitchFamily="2" charset="-127"/>
                <a:ea typeface="페이퍼로지 4 Regular" pitchFamily="2" charset="-127"/>
                <a:cs typeface="Pretendard" panose="02000503000000020004" pitchFamily="2" charset="-127"/>
              </a:rPr>
              <a:t>•  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페이퍼로지 4 Regular" pitchFamily="2" charset="-127"/>
                <a:ea typeface="페이퍼로지 4 Regular" pitchFamily="2" charset="-127"/>
                <a:cs typeface="Pretendard" panose="02000503000000020004" pitchFamily="2" charset="-127"/>
              </a:rPr>
              <a:t>전투 컨텐츠</a:t>
            </a:r>
          </a:p>
        </p:txBody>
      </p:sp>
    </p:spTree>
    <p:extLst>
      <p:ext uri="{BB962C8B-B14F-4D97-AF65-F5344CB8AC3E}">
        <p14:creationId xmlns:p14="http://schemas.microsoft.com/office/powerpoint/2010/main" val="8810274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AEA099-51A6-2CDB-BCE5-D9F1D06A18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>
            <a:extLst>
              <a:ext uri="{FF2B5EF4-FFF2-40B4-BE49-F238E27FC236}">
                <a16:creationId xmlns:a16="http://schemas.microsoft.com/office/drawing/2014/main" id="{52AB1DA1-0462-3A0F-01E5-BA6D79E13473}"/>
              </a:ext>
            </a:extLst>
          </p:cNvPr>
          <p:cNvSpPr/>
          <p:nvPr/>
        </p:nvSpPr>
        <p:spPr>
          <a:xfrm>
            <a:off x="6503772" y="-9674"/>
            <a:ext cx="5688228" cy="6867673"/>
          </a:xfrm>
          <a:prstGeom prst="rect">
            <a:avLst/>
          </a:prstGeom>
          <a:solidFill>
            <a:srgbClr val="F5F5F5"/>
          </a:solidFill>
          <a:ln w="12700"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/>
          </a:p>
        </p:txBody>
      </p: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9F790A94-7914-6F67-430B-480B7E9FF37C}"/>
              </a:ext>
            </a:extLst>
          </p:cNvPr>
          <p:cNvGrpSpPr/>
          <p:nvPr/>
        </p:nvGrpSpPr>
        <p:grpSpPr>
          <a:xfrm>
            <a:off x="0" y="0"/>
            <a:ext cx="12192000" cy="381195"/>
            <a:chOff x="0" y="0"/>
            <a:chExt cx="12192000" cy="381195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4F60E0AF-FDBA-CC3B-D7B3-4FC664BDCA5C}"/>
                </a:ext>
              </a:extLst>
            </p:cNvPr>
            <p:cNvSpPr/>
            <p:nvPr/>
          </p:nvSpPr>
          <p:spPr>
            <a:xfrm>
              <a:off x="0" y="0"/>
              <a:ext cx="12192000" cy="38119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8" name="그룹 47">
              <a:extLst>
                <a:ext uri="{FF2B5EF4-FFF2-40B4-BE49-F238E27FC236}">
                  <a16:creationId xmlns:a16="http://schemas.microsoft.com/office/drawing/2014/main" id="{C31DD6BE-7F03-24FE-6CD1-42E2CC9E0CDE}"/>
                </a:ext>
              </a:extLst>
            </p:cNvPr>
            <p:cNvGrpSpPr/>
            <p:nvPr/>
          </p:nvGrpSpPr>
          <p:grpSpPr>
            <a:xfrm>
              <a:off x="192088" y="51640"/>
              <a:ext cx="7200000" cy="277915"/>
              <a:chOff x="192088" y="51640"/>
              <a:chExt cx="7200000" cy="277915"/>
            </a:xfrm>
          </p:grpSpPr>
          <p:grpSp>
            <p:nvGrpSpPr>
              <p:cNvPr id="24" name="그룹 23">
                <a:extLst>
                  <a:ext uri="{FF2B5EF4-FFF2-40B4-BE49-F238E27FC236}">
                    <a16:creationId xmlns:a16="http://schemas.microsoft.com/office/drawing/2014/main" id="{F2A590D5-F4DE-B234-AA1C-00AA91831077}"/>
                  </a:ext>
                </a:extLst>
              </p:cNvPr>
              <p:cNvGrpSpPr/>
              <p:nvPr/>
            </p:nvGrpSpPr>
            <p:grpSpPr>
              <a:xfrm>
                <a:off x="192088" y="51640"/>
                <a:ext cx="1440000" cy="277915"/>
                <a:chOff x="192088" y="2355329"/>
                <a:chExt cx="1440000" cy="277915"/>
              </a:xfrm>
            </p:grpSpPr>
            <p:sp>
              <p:nvSpPr>
                <p:cNvPr id="39" name="직사각형 38">
                  <a:extLst>
                    <a:ext uri="{FF2B5EF4-FFF2-40B4-BE49-F238E27FC236}">
                      <a16:creationId xmlns:a16="http://schemas.microsoft.com/office/drawing/2014/main" id="{5D446201-BD54-A019-D120-B021C339A463}"/>
                    </a:ext>
                  </a:extLst>
                </p:cNvPr>
                <p:cNvSpPr/>
                <p:nvPr/>
              </p:nvSpPr>
              <p:spPr>
                <a:xfrm>
                  <a:off x="192088" y="2355329"/>
                  <a:ext cx="1440000" cy="27791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3E3998BC-8E2D-401D-40AC-29EB21F527CA}"/>
                    </a:ext>
                  </a:extLst>
                </p:cNvPr>
                <p:cNvSpPr txBox="1"/>
                <p:nvPr/>
              </p:nvSpPr>
              <p:spPr>
                <a:xfrm>
                  <a:off x="674042" y="2386564"/>
                  <a:ext cx="476092" cy="215444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 anchor="ctr">
                  <a:spAutoFit/>
                </a:bodyPr>
                <a:lstStyle/>
                <a:p>
                  <a:pPr algn="ctr"/>
                  <a:r>
                    <a:rPr lang="ko-KR" altLang="en-US" sz="1400" dirty="0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latin typeface="페이퍼로지 6 SemiBold" pitchFamily="2" charset="-127"/>
                      <a:ea typeface="페이퍼로지 6 SemiBold" pitchFamily="2" charset="-127"/>
                      <a:cs typeface="Pretendard Medium" panose="02000603000000020004" pitchFamily="2" charset="-127"/>
                    </a:rPr>
                    <a:t>프로필</a:t>
                  </a:r>
                </a:p>
              </p:txBody>
            </p:sp>
          </p:grpSp>
          <p:grpSp>
            <p:nvGrpSpPr>
              <p:cNvPr id="25" name="그룹 24">
                <a:extLst>
                  <a:ext uri="{FF2B5EF4-FFF2-40B4-BE49-F238E27FC236}">
                    <a16:creationId xmlns:a16="http://schemas.microsoft.com/office/drawing/2014/main" id="{DA2E69B6-4EDD-67A0-4DDE-81D1DC05EF97}"/>
                  </a:ext>
                </a:extLst>
              </p:cNvPr>
              <p:cNvGrpSpPr/>
              <p:nvPr/>
            </p:nvGrpSpPr>
            <p:grpSpPr>
              <a:xfrm>
                <a:off x="1632088" y="51640"/>
                <a:ext cx="1440000" cy="277915"/>
                <a:chOff x="1632088" y="2355329"/>
                <a:chExt cx="1440000" cy="277915"/>
              </a:xfrm>
            </p:grpSpPr>
            <p:sp>
              <p:nvSpPr>
                <p:cNvPr id="40" name="직사각형 39">
                  <a:extLst>
                    <a:ext uri="{FF2B5EF4-FFF2-40B4-BE49-F238E27FC236}">
                      <a16:creationId xmlns:a16="http://schemas.microsoft.com/office/drawing/2014/main" id="{D2E3F7EE-C17F-A7AB-FBEB-E79699D3E5C4}"/>
                    </a:ext>
                  </a:extLst>
                </p:cNvPr>
                <p:cNvSpPr/>
                <p:nvPr/>
              </p:nvSpPr>
              <p:spPr>
                <a:xfrm>
                  <a:off x="1632088" y="2355329"/>
                  <a:ext cx="1440000" cy="27791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1" name="TextBox 30">
                  <a:extLst>
                    <a:ext uri="{FF2B5EF4-FFF2-40B4-BE49-F238E27FC236}">
                      <a16:creationId xmlns:a16="http://schemas.microsoft.com/office/drawing/2014/main" id="{B2878457-473D-6EBD-8676-4F18E1153EE7}"/>
                    </a:ext>
                  </a:extLst>
                </p:cNvPr>
                <p:cNvSpPr txBox="1"/>
                <p:nvPr/>
              </p:nvSpPr>
              <p:spPr>
                <a:xfrm>
                  <a:off x="2057136" y="2417342"/>
                  <a:ext cx="589905" cy="153888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 anchor="ctr">
                  <a:spAutoFit/>
                </a:bodyPr>
                <a:lstStyle/>
                <a:p>
                  <a:pPr algn="ctr"/>
                  <a:r>
                    <a:rPr lang="ko-KR" altLang="en-US" sz="1000" dirty="0">
                      <a:solidFill>
                        <a:schemeClr val="bg1">
                          <a:lumMod val="65000"/>
                        </a:schemeClr>
                      </a:solidFill>
                      <a:latin typeface="페이퍼로지 5 Medium" pitchFamily="2" charset="-127"/>
                      <a:ea typeface="페이퍼로지 5 Medium" pitchFamily="2" charset="-127"/>
                      <a:cs typeface="Pretendard Medium" panose="02000603000000020004" pitchFamily="2" charset="-127"/>
                    </a:rPr>
                    <a:t>신규 캐릭터</a:t>
                  </a:r>
                </a:p>
              </p:txBody>
            </p:sp>
          </p:grpSp>
          <p:grpSp>
            <p:nvGrpSpPr>
              <p:cNvPr id="27" name="그룹 26">
                <a:extLst>
                  <a:ext uri="{FF2B5EF4-FFF2-40B4-BE49-F238E27FC236}">
                    <a16:creationId xmlns:a16="http://schemas.microsoft.com/office/drawing/2014/main" id="{97874CC2-84EA-7A6F-D7E4-401EA9C06B80}"/>
                  </a:ext>
                </a:extLst>
              </p:cNvPr>
              <p:cNvGrpSpPr/>
              <p:nvPr/>
            </p:nvGrpSpPr>
            <p:grpSpPr>
              <a:xfrm>
                <a:off x="3072088" y="51640"/>
                <a:ext cx="1440000" cy="277915"/>
                <a:chOff x="3072088" y="2355329"/>
                <a:chExt cx="1440000" cy="277915"/>
              </a:xfrm>
            </p:grpSpPr>
            <p:sp>
              <p:nvSpPr>
                <p:cNvPr id="41" name="직사각형 40">
                  <a:extLst>
                    <a:ext uri="{FF2B5EF4-FFF2-40B4-BE49-F238E27FC236}">
                      <a16:creationId xmlns:a16="http://schemas.microsoft.com/office/drawing/2014/main" id="{A5ED8C64-F6C1-E45B-A7E7-E29EF0E03052}"/>
                    </a:ext>
                  </a:extLst>
                </p:cNvPr>
                <p:cNvSpPr/>
                <p:nvPr/>
              </p:nvSpPr>
              <p:spPr>
                <a:xfrm>
                  <a:off x="3072088" y="2355329"/>
                  <a:ext cx="1440000" cy="27791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20E4364F-F758-4DC3-F026-64C1A7875334}"/>
                    </a:ext>
                  </a:extLst>
                </p:cNvPr>
                <p:cNvSpPr txBox="1"/>
                <p:nvPr/>
              </p:nvSpPr>
              <p:spPr>
                <a:xfrm>
                  <a:off x="3623773" y="2417342"/>
                  <a:ext cx="336631" cy="153888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 anchor="ctr">
                  <a:spAutoFit/>
                </a:bodyPr>
                <a:lstStyle/>
                <a:p>
                  <a:pPr algn="ctr"/>
                  <a:r>
                    <a:rPr lang="ko-KR" altLang="en-US" sz="1000" dirty="0" err="1">
                      <a:solidFill>
                        <a:schemeClr val="bg1">
                          <a:lumMod val="65000"/>
                        </a:schemeClr>
                      </a:solidFill>
                      <a:latin typeface="페이퍼로지 5 Medium" pitchFamily="2" charset="-127"/>
                      <a:ea typeface="페이퍼로지 5 Medium" pitchFamily="2" charset="-127"/>
                      <a:cs typeface="Pretendard Medium" panose="02000603000000020004" pitchFamily="2" charset="-127"/>
                    </a:rPr>
                    <a:t>역기획</a:t>
                  </a:r>
                  <a:endParaRPr lang="ko-KR" altLang="en-US" sz="1000" dirty="0">
                    <a:solidFill>
                      <a:schemeClr val="bg1">
                        <a:lumMod val="65000"/>
                      </a:schemeClr>
                    </a:solidFill>
                    <a:latin typeface="페이퍼로지 5 Medium" pitchFamily="2" charset="-127"/>
                    <a:ea typeface="페이퍼로지 5 Medium" pitchFamily="2" charset="-127"/>
                    <a:cs typeface="Pretendard Medium" panose="02000603000000020004" pitchFamily="2" charset="-127"/>
                  </a:endParaRPr>
                </a:p>
              </p:txBody>
            </p:sp>
          </p:grpSp>
          <p:grpSp>
            <p:nvGrpSpPr>
              <p:cNvPr id="28" name="그룹 27">
                <a:extLst>
                  <a:ext uri="{FF2B5EF4-FFF2-40B4-BE49-F238E27FC236}">
                    <a16:creationId xmlns:a16="http://schemas.microsoft.com/office/drawing/2014/main" id="{D57D73CA-1F67-0076-83EF-2C0933526539}"/>
                  </a:ext>
                </a:extLst>
              </p:cNvPr>
              <p:cNvGrpSpPr/>
              <p:nvPr/>
            </p:nvGrpSpPr>
            <p:grpSpPr>
              <a:xfrm>
                <a:off x="4512088" y="51640"/>
                <a:ext cx="1440000" cy="277915"/>
                <a:chOff x="4512088" y="2355329"/>
                <a:chExt cx="1440000" cy="277915"/>
              </a:xfrm>
            </p:grpSpPr>
            <p:sp>
              <p:nvSpPr>
                <p:cNvPr id="42" name="직사각형 41">
                  <a:extLst>
                    <a:ext uri="{FF2B5EF4-FFF2-40B4-BE49-F238E27FC236}">
                      <a16:creationId xmlns:a16="http://schemas.microsoft.com/office/drawing/2014/main" id="{8E2B8CC7-6F0A-6167-6F13-7F1CEF1C34E0}"/>
                    </a:ext>
                  </a:extLst>
                </p:cNvPr>
                <p:cNvSpPr/>
                <p:nvPr/>
              </p:nvSpPr>
              <p:spPr>
                <a:xfrm>
                  <a:off x="4512088" y="2355329"/>
                  <a:ext cx="1440000" cy="27791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32EF12C6-DC3D-59E0-08CB-FE93092214E8}"/>
                    </a:ext>
                  </a:extLst>
                </p:cNvPr>
                <p:cNvSpPr txBox="1"/>
                <p:nvPr/>
              </p:nvSpPr>
              <p:spPr>
                <a:xfrm>
                  <a:off x="4810498" y="2417342"/>
                  <a:ext cx="843180" cy="153888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 anchor="ctr">
                  <a:spAutoFit/>
                </a:bodyPr>
                <a:lstStyle/>
                <a:p>
                  <a:pPr algn="ctr"/>
                  <a:r>
                    <a:rPr lang="ko-KR" altLang="en-US" sz="1000" dirty="0">
                      <a:solidFill>
                        <a:schemeClr val="bg1">
                          <a:lumMod val="65000"/>
                        </a:schemeClr>
                      </a:solidFill>
                      <a:latin typeface="페이퍼로지 5 Medium" pitchFamily="2" charset="-127"/>
                      <a:ea typeface="페이퍼로지 5 Medium" pitchFamily="2" charset="-127"/>
                      <a:cs typeface="Pretendard Medium" panose="02000603000000020004" pitchFamily="2" charset="-127"/>
                    </a:rPr>
                    <a:t>팀 프로젝트 경험</a:t>
                  </a:r>
                </a:p>
              </p:txBody>
            </p:sp>
          </p:grpSp>
          <p:grpSp>
            <p:nvGrpSpPr>
              <p:cNvPr id="29" name="그룹 28">
                <a:extLst>
                  <a:ext uri="{FF2B5EF4-FFF2-40B4-BE49-F238E27FC236}">
                    <a16:creationId xmlns:a16="http://schemas.microsoft.com/office/drawing/2014/main" id="{18766144-C4E4-0362-B067-0EFF747C8807}"/>
                  </a:ext>
                </a:extLst>
              </p:cNvPr>
              <p:cNvGrpSpPr/>
              <p:nvPr/>
            </p:nvGrpSpPr>
            <p:grpSpPr>
              <a:xfrm>
                <a:off x="5952088" y="51640"/>
                <a:ext cx="1440000" cy="277915"/>
                <a:chOff x="5952088" y="2355329"/>
                <a:chExt cx="1440000" cy="277915"/>
              </a:xfrm>
            </p:grpSpPr>
            <p:sp>
              <p:nvSpPr>
                <p:cNvPr id="43" name="직사각형 42">
                  <a:extLst>
                    <a:ext uri="{FF2B5EF4-FFF2-40B4-BE49-F238E27FC236}">
                      <a16:creationId xmlns:a16="http://schemas.microsoft.com/office/drawing/2014/main" id="{6A0FD8EA-0CB2-0922-B9B8-EAD25C7DA85F}"/>
                    </a:ext>
                  </a:extLst>
                </p:cNvPr>
                <p:cNvSpPr/>
                <p:nvPr/>
              </p:nvSpPr>
              <p:spPr>
                <a:xfrm>
                  <a:off x="5952088" y="2355329"/>
                  <a:ext cx="1440000" cy="27791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4D56B061-8A52-1A2E-99EB-28880B990E3B}"/>
                    </a:ext>
                  </a:extLst>
                </p:cNvPr>
                <p:cNvSpPr txBox="1"/>
                <p:nvPr/>
              </p:nvSpPr>
              <p:spPr>
                <a:xfrm>
                  <a:off x="6503773" y="2417342"/>
                  <a:ext cx="336631" cy="153888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 anchor="ctr">
                  <a:spAutoFit/>
                </a:bodyPr>
                <a:lstStyle/>
                <a:p>
                  <a:pPr algn="ctr"/>
                  <a:r>
                    <a:rPr lang="ko-KR" altLang="en-US" sz="1000" dirty="0">
                      <a:solidFill>
                        <a:schemeClr val="bg1">
                          <a:lumMod val="65000"/>
                        </a:schemeClr>
                      </a:solidFill>
                      <a:latin typeface="페이퍼로지 5 Medium" pitchFamily="2" charset="-127"/>
                      <a:ea typeface="페이퍼로지 5 Medium" pitchFamily="2" charset="-127"/>
                      <a:cs typeface="Pretendard Medium" panose="02000603000000020004" pitchFamily="2" charset="-127"/>
                    </a:rPr>
                    <a:t>마무리</a:t>
                  </a:r>
                </a:p>
              </p:txBody>
            </p:sp>
          </p:grpSp>
          <p:cxnSp>
            <p:nvCxnSpPr>
              <p:cNvPr id="35" name="직선 연결선 34">
                <a:extLst>
                  <a:ext uri="{FF2B5EF4-FFF2-40B4-BE49-F238E27FC236}">
                    <a16:creationId xmlns:a16="http://schemas.microsoft.com/office/drawing/2014/main" id="{87F1D9E1-9DBE-BE69-F6FC-6BB4917F14F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32088" y="127597"/>
                <a:ext cx="0" cy="126000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직선 연결선 35">
                <a:extLst>
                  <a:ext uri="{FF2B5EF4-FFF2-40B4-BE49-F238E27FC236}">
                    <a16:creationId xmlns:a16="http://schemas.microsoft.com/office/drawing/2014/main" id="{FB57ED57-8383-228B-3CF7-47B90CFB4CB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072088" y="127597"/>
                <a:ext cx="0" cy="126000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직선 연결선 36">
                <a:extLst>
                  <a:ext uri="{FF2B5EF4-FFF2-40B4-BE49-F238E27FC236}">
                    <a16:creationId xmlns:a16="http://schemas.microsoft.com/office/drawing/2014/main" id="{E38EB300-5095-0C9B-5A07-F2EE2081827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512088" y="127597"/>
                <a:ext cx="0" cy="126000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>
                <a:extLst>
                  <a:ext uri="{FF2B5EF4-FFF2-40B4-BE49-F238E27FC236}">
                    <a16:creationId xmlns:a16="http://schemas.microsoft.com/office/drawing/2014/main" id="{3F355B6A-22A1-608A-885E-8E8FE19A98C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52088" y="127597"/>
                <a:ext cx="0" cy="126000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>
                <a:extLst>
                  <a:ext uri="{FF2B5EF4-FFF2-40B4-BE49-F238E27FC236}">
                    <a16:creationId xmlns:a16="http://schemas.microsoft.com/office/drawing/2014/main" id="{F923AF1D-4F5A-979E-806A-5CBF65156DE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2088" y="127597"/>
                <a:ext cx="0" cy="126000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직선 연결선 46">
                <a:extLst>
                  <a:ext uri="{FF2B5EF4-FFF2-40B4-BE49-F238E27FC236}">
                    <a16:creationId xmlns:a16="http://schemas.microsoft.com/office/drawing/2014/main" id="{135917E4-06FB-3B89-9721-BDCEF483C28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392088" y="127597"/>
                <a:ext cx="0" cy="126000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2D691F70-7A95-1385-DDB0-C53AABCB6ED5}"/>
              </a:ext>
            </a:extLst>
          </p:cNvPr>
          <p:cNvGrpSpPr/>
          <p:nvPr/>
        </p:nvGrpSpPr>
        <p:grpSpPr>
          <a:xfrm>
            <a:off x="7100649" y="1421052"/>
            <a:ext cx="3450546" cy="403327"/>
            <a:chOff x="6934651" y="1421052"/>
            <a:chExt cx="3450546" cy="403327"/>
          </a:xfrm>
        </p:grpSpPr>
        <p:grpSp>
          <p:nvGrpSpPr>
            <p:cNvPr id="49" name="그룹 48">
              <a:extLst>
                <a:ext uri="{FF2B5EF4-FFF2-40B4-BE49-F238E27FC236}">
                  <a16:creationId xmlns:a16="http://schemas.microsoft.com/office/drawing/2014/main" id="{555A915B-B0BF-9A34-F4E4-6A1E72B88E10}"/>
                </a:ext>
              </a:extLst>
            </p:cNvPr>
            <p:cNvGrpSpPr/>
            <p:nvPr/>
          </p:nvGrpSpPr>
          <p:grpSpPr>
            <a:xfrm>
              <a:off x="6934651" y="1421052"/>
              <a:ext cx="623102" cy="153888"/>
              <a:chOff x="537034" y="2568554"/>
              <a:chExt cx="623102" cy="153888"/>
            </a:xfrm>
          </p:grpSpPr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4E964869-539F-C6D3-D911-8D1BA503524C}"/>
                  </a:ext>
                </a:extLst>
              </p:cNvPr>
              <p:cNvSpPr txBox="1"/>
              <p:nvPr/>
            </p:nvSpPr>
            <p:spPr>
              <a:xfrm>
                <a:off x="537034" y="2568554"/>
                <a:ext cx="623102" cy="153888"/>
              </a:xfrm>
              <a:prstGeom prst="rect">
                <a:avLst/>
              </a:prstGeom>
              <a:noFill/>
              <a:effectLst/>
            </p:spPr>
            <p:txBody>
              <a:bodyPr wrap="none" lIns="72000" tIns="0" rIns="72000" bIns="0" rtlCol="0" anchor="t">
                <a:spAutoFit/>
              </a:bodyPr>
              <a:lstStyle/>
              <a:p>
                <a:r>
                  <a:rPr lang="ko-KR" altLang="en-US" sz="1000" dirty="0">
                    <a:latin typeface="페이퍼로지 6 SemiBold" pitchFamily="2" charset="-127"/>
                    <a:ea typeface="페이퍼로지 6 SemiBold" pitchFamily="2" charset="-127"/>
                    <a:cs typeface="Pretendard" panose="02000503000000020004" pitchFamily="2" charset="-127"/>
                  </a:rPr>
                  <a:t>교육 사항</a:t>
                </a:r>
              </a:p>
            </p:txBody>
          </p:sp>
          <p:cxnSp>
            <p:nvCxnSpPr>
              <p:cNvPr id="51" name="직선 연결선 50">
                <a:extLst>
                  <a:ext uri="{FF2B5EF4-FFF2-40B4-BE49-F238E27FC236}">
                    <a16:creationId xmlns:a16="http://schemas.microsoft.com/office/drawing/2014/main" id="{A7BB9616-48BE-D645-DD77-E6E99AD8007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37034" y="2582498"/>
                <a:ext cx="0" cy="126000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F44035D4-5854-97F1-178F-1CBEEDB46BB5}"/>
                </a:ext>
              </a:extLst>
            </p:cNvPr>
            <p:cNvSpPr txBox="1"/>
            <p:nvPr/>
          </p:nvSpPr>
          <p:spPr>
            <a:xfrm>
              <a:off x="6934651" y="1678186"/>
              <a:ext cx="1163314" cy="138499"/>
            </a:xfrm>
            <a:prstGeom prst="rect">
              <a:avLst/>
            </a:prstGeom>
            <a:noFill/>
            <a:effectLst/>
          </p:spPr>
          <p:txBody>
            <a:bodyPr wrap="none" lIns="0" tIns="0" rIns="144000" bIns="0" rtlCol="0" anchor="t">
              <a:spAutoFit/>
            </a:bodyPr>
            <a:lstStyle>
              <a:defPPr>
                <a:defRPr lang="ko-KR"/>
              </a:defPPr>
              <a:lvl1pPr>
                <a:defRPr sz="900">
                  <a:solidFill>
                    <a:schemeClr val="bg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defRPr>
              </a:lvl1pPr>
            </a:lstStyle>
            <a:p>
              <a:r>
                <a:rPr lang="en-US" altLang="ko-KR" dirty="0"/>
                <a:t>2024.03 ~ 2024.06</a:t>
              </a: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41A5EF61-B155-8623-106A-0FEF09818FB0}"/>
                </a:ext>
              </a:extLst>
            </p:cNvPr>
            <p:cNvSpPr txBox="1"/>
            <p:nvPr/>
          </p:nvSpPr>
          <p:spPr>
            <a:xfrm>
              <a:off x="8094505" y="1670491"/>
              <a:ext cx="2290692" cy="153888"/>
            </a:xfrm>
            <a:prstGeom prst="rect">
              <a:avLst/>
            </a:prstGeom>
            <a:noFill/>
            <a:effectLst/>
          </p:spPr>
          <p:txBody>
            <a:bodyPr wrap="none" lIns="0" tIns="0" rIns="0" bIns="0" rtlCol="0" anchor="t">
              <a:spAutoFit/>
            </a:bodyPr>
            <a:lstStyle/>
            <a:p>
              <a:r>
                <a:rPr lang="ko-KR" altLang="en-US" sz="10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국비 교육 </a:t>
              </a:r>
              <a:r>
                <a:rPr lang="en-US" altLang="ko-KR" sz="10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/ </a:t>
              </a:r>
              <a:r>
                <a:rPr lang="ko-KR" altLang="en-US" sz="10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게임 콘텐츠 기획자 양성 과정 수료</a:t>
              </a:r>
              <a:endParaRPr lang="en-US" altLang="ko-KR" sz="1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A4663211-873A-FD63-5E6B-6BF15E01E671}"/>
              </a:ext>
            </a:extLst>
          </p:cNvPr>
          <p:cNvGrpSpPr/>
          <p:nvPr/>
        </p:nvGrpSpPr>
        <p:grpSpPr>
          <a:xfrm>
            <a:off x="7100649" y="2306960"/>
            <a:ext cx="3139563" cy="403327"/>
            <a:chOff x="6934651" y="2379424"/>
            <a:chExt cx="3139563" cy="403327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07A18DA3-69BF-787F-DE86-E437603ABC67}"/>
                </a:ext>
              </a:extLst>
            </p:cNvPr>
            <p:cNvGrpSpPr/>
            <p:nvPr/>
          </p:nvGrpSpPr>
          <p:grpSpPr>
            <a:xfrm>
              <a:off x="6942389" y="2379424"/>
              <a:ext cx="959732" cy="153888"/>
              <a:chOff x="537034" y="2568554"/>
              <a:chExt cx="959732" cy="153888"/>
            </a:xfrm>
          </p:grpSpPr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21B0F82-C28C-E92C-1DD0-B97244BF59DA}"/>
                  </a:ext>
                </a:extLst>
              </p:cNvPr>
              <p:cNvSpPr txBox="1"/>
              <p:nvPr/>
            </p:nvSpPr>
            <p:spPr>
              <a:xfrm>
                <a:off x="537034" y="2568554"/>
                <a:ext cx="959732" cy="153888"/>
              </a:xfrm>
              <a:prstGeom prst="rect">
                <a:avLst/>
              </a:prstGeom>
              <a:noFill/>
              <a:effectLst/>
            </p:spPr>
            <p:txBody>
              <a:bodyPr wrap="none" lIns="72000" tIns="0" rIns="72000" bIns="0" rtlCol="0" anchor="t">
                <a:spAutoFit/>
              </a:bodyPr>
              <a:lstStyle/>
              <a:p>
                <a:r>
                  <a:rPr lang="ko-KR" altLang="en-US" sz="1000" dirty="0">
                    <a:latin typeface="페이퍼로지 6 SemiBold" pitchFamily="2" charset="-127"/>
                    <a:ea typeface="페이퍼로지 6 SemiBold" pitchFamily="2" charset="-127"/>
                    <a:cs typeface="Pretendard" panose="02000503000000020004" pitchFamily="2" charset="-127"/>
                  </a:rPr>
                  <a:t>경력 사항 </a:t>
                </a:r>
                <a:r>
                  <a:rPr lang="en-US" altLang="ko-KR" sz="1000" dirty="0">
                    <a:latin typeface="페이퍼로지 6 SemiBold" pitchFamily="2" charset="-127"/>
                    <a:ea typeface="페이퍼로지 6 SemiBold" pitchFamily="2" charset="-127"/>
                    <a:cs typeface="Pretendard" panose="02000503000000020004" pitchFamily="2" charset="-127"/>
                  </a:rPr>
                  <a:t>(</a:t>
                </a:r>
                <a:r>
                  <a:rPr lang="ko-KR" altLang="en-US" sz="1000" dirty="0">
                    <a:latin typeface="페이퍼로지 6 SemiBold" pitchFamily="2" charset="-127"/>
                    <a:ea typeface="페이퍼로지 6 SemiBold" pitchFamily="2" charset="-127"/>
                    <a:cs typeface="Pretendard" panose="02000503000000020004" pitchFamily="2" charset="-127"/>
                  </a:rPr>
                  <a:t>신입</a:t>
                </a:r>
                <a:r>
                  <a:rPr lang="en-US" altLang="ko-KR" sz="1000" dirty="0">
                    <a:latin typeface="페이퍼로지 6 SemiBold" pitchFamily="2" charset="-127"/>
                    <a:ea typeface="페이퍼로지 6 SemiBold" pitchFamily="2" charset="-127"/>
                    <a:cs typeface="Pretendard" panose="02000503000000020004" pitchFamily="2" charset="-127"/>
                  </a:rPr>
                  <a:t>)</a:t>
                </a:r>
                <a:endParaRPr lang="ko-KR" altLang="en-US" sz="1000" dirty="0">
                  <a:latin typeface="페이퍼로지 6 SemiBold" pitchFamily="2" charset="-127"/>
                  <a:ea typeface="페이퍼로지 6 SemiBold" pitchFamily="2" charset="-127"/>
                  <a:cs typeface="Pretendard" panose="02000503000000020004" pitchFamily="2" charset="-127"/>
                </a:endParaRPr>
              </a:p>
            </p:txBody>
          </p:sp>
          <p:cxnSp>
            <p:nvCxnSpPr>
              <p:cNvPr id="12" name="직선 연결선 11">
                <a:extLst>
                  <a:ext uri="{FF2B5EF4-FFF2-40B4-BE49-F238E27FC236}">
                    <a16:creationId xmlns:a16="http://schemas.microsoft.com/office/drawing/2014/main" id="{49F74258-6D5C-785A-290E-D3CFCBD137E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37034" y="2582498"/>
                <a:ext cx="0" cy="126000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46640BD2-1FB0-912E-97B3-D2E182499004}"/>
                </a:ext>
              </a:extLst>
            </p:cNvPr>
            <p:cNvSpPr txBox="1"/>
            <p:nvPr/>
          </p:nvSpPr>
          <p:spPr>
            <a:xfrm>
              <a:off x="6934651" y="2636558"/>
              <a:ext cx="1121636" cy="138499"/>
            </a:xfrm>
            <a:prstGeom prst="rect">
              <a:avLst/>
            </a:prstGeom>
            <a:noFill/>
            <a:effectLst/>
          </p:spPr>
          <p:txBody>
            <a:bodyPr wrap="none" lIns="0" tIns="0" rIns="144000" bIns="0" rtlCol="0" anchor="t">
              <a:spAutoFit/>
            </a:bodyPr>
            <a:lstStyle/>
            <a:p>
              <a:r>
                <a:rPr lang="en-US" altLang="ko-KR" sz="900" dirty="0">
                  <a:solidFill>
                    <a:schemeClr val="bg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2021.06 ~ 2021.08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89B01C7A-E4A0-C905-A05D-080EDDDE0BEA}"/>
                </a:ext>
              </a:extLst>
            </p:cNvPr>
            <p:cNvSpPr txBox="1"/>
            <p:nvPr/>
          </p:nvSpPr>
          <p:spPr>
            <a:xfrm>
              <a:off x="8094505" y="2628863"/>
              <a:ext cx="1979709" cy="153888"/>
            </a:xfrm>
            <a:prstGeom prst="rect">
              <a:avLst/>
            </a:prstGeom>
            <a:noFill/>
            <a:effectLst/>
          </p:spPr>
          <p:txBody>
            <a:bodyPr wrap="none" lIns="0" tIns="0" rIns="0" bIns="0" rtlCol="0" anchor="t">
              <a:spAutoFit/>
            </a:bodyPr>
            <a:lstStyle/>
            <a:p>
              <a:r>
                <a:rPr lang="ko-KR" altLang="en-US" sz="10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현장실습 </a:t>
              </a:r>
              <a:r>
                <a:rPr lang="en-US" altLang="ko-KR" sz="10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(</a:t>
              </a:r>
              <a:r>
                <a:rPr lang="ko-KR" altLang="en-US" sz="10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게임 개발 </a:t>
              </a:r>
              <a:r>
                <a:rPr lang="en-US" altLang="ko-KR" sz="10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/ </a:t>
              </a:r>
              <a:r>
                <a:rPr lang="ko-KR" altLang="en-US" sz="10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총 급여 </a:t>
              </a:r>
              <a:r>
                <a:rPr lang="en-US" altLang="ko-KR" sz="10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: 80</a:t>
              </a:r>
              <a:r>
                <a:rPr lang="ko-KR" altLang="en-US" sz="10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만원</a:t>
              </a:r>
              <a:r>
                <a:rPr lang="en-US" altLang="ko-KR" sz="10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)</a:t>
              </a:r>
            </a:p>
          </p:txBody>
        </p:sp>
      </p:grpSp>
      <p:grpSp>
        <p:nvGrpSpPr>
          <p:cNvPr id="63" name="그룹 62">
            <a:extLst>
              <a:ext uri="{FF2B5EF4-FFF2-40B4-BE49-F238E27FC236}">
                <a16:creationId xmlns:a16="http://schemas.microsoft.com/office/drawing/2014/main" id="{E1A3BF04-6465-B18B-60D6-2879BECF77D7}"/>
              </a:ext>
            </a:extLst>
          </p:cNvPr>
          <p:cNvGrpSpPr/>
          <p:nvPr/>
        </p:nvGrpSpPr>
        <p:grpSpPr>
          <a:xfrm>
            <a:off x="7100649" y="3192868"/>
            <a:ext cx="2772475" cy="403327"/>
            <a:chOff x="6934651" y="3337796"/>
            <a:chExt cx="2772475" cy="403327"/>
          </a:xfrm>
        </p:grpSpPr>
        <p:grpSp>
          <p:nvGrpSpPr>
            <p:cNvPr id="64" name="그룹 63">
              <a:extLst>
                <a:ext uri="{FF2B5EF4-FFF2-40B4-BE49-F238E27FC236}">
                  <a16:creationId xmlns:a16="http://schemas.microsoft.com/office/drawing/2014/main" id="{B2C36A38-6712-E62A-6BB7-9C91832DB709}"/>
                </a:ext>
              </a:extLst>
            </p:cNvPr>
            <p:cNvGrpSpPr/>
            <p:nvPr/>
          </p:nvGrpSpPr>
          <p:grpSpPr>
            <a:xfrm>
              <a:off x="6934651" y="3337796"/>
              <a:ext cx="623101" cy="153888"/>
              <a:chOff x="537034" y="2568554"/>
              <a:chExt cx="623101" cy="153888"/>
            </a:xfrm>
          </p:grpSpPr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DBF45CCC-F28E-9611-E266-3579398B5766}"/>
                  </a:ext>
                </a:extLst>
              </p:cNvPr>
              <p:cNvSpPr txBox="1"/>
              <p:nvPr/>
            </p:nvSpPr>
            <p:spPr>
              <a:xfrm>
                <a:off x="537034" y="2568554"/>
                <a:ext cx="623101" cy="153888"/>
              </a:xfrm>
              <a:prstGeom prst="rect">
                <a:avLst/>
              </a:prstGeom>
              <a:noFill/>
              <a:effectLst/>
            </p:spPr>
            <p:txBody>
              <a:bodyPr wrap="none" lIns="72000" tIns="0" rIns="72000" bIns="0" rtlCol="0" anchor="t">
                <a:spAutoFit/>
              </a:bodyPr>
              <a:lstStyle/>
              <a:p>
                <a:r>
                  <a:rPr lang="ko-KR" altLang="en-US" sz="1000" dirty="0">
                    <a:latin typeface="페이퍼로지 6 SemiBold" pitchFamily="2" charset="-127"/>
                    <a:ea typeface="페이퍼로지 6 SemiBold" pitchFamily="2" charset="-127"/>
                    <a:cs typeface="Pretendard" panose="02000503000000020004" pitchFamily="2" charset="-127"/>
                  </a:rPr>
                  <a:t>학력 사항</a:t>
                </a:r>
              </a:p>
            </p:txBody>
          </p:sp>
          <p:cxnSp>
            <p:nvCxnSpPr>
              <p:cNvPr id="62" name="직선 연결선 61">
                <a:extLst>
                  <a:ext uri="{FF2B5EF4-FFF2-40B4-BE49-F238E27FC236}">
                    <a16:creationId xmlns:a16="http://schemas.microsoft.com/office/drawing/2014/main" id="{3E1D60FF-3507-D117-E8B0-4B2DD6F3686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37034" y="2582498"/>
                <a:ext cx="0" cy="126000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B3B94FE2-7EF6-3A3E-6A13-0C6382180BEF}"/>
                </a:ext>
              </a:extLst>
            </p:cNvPr>
            <p:cNvSpPr txBox="1"/>
            <p:nvPr/>
          </p:nvSpPr>
          <p:spPr>
            <a:xfrm>
              <a:off x="6934651" y="3594930"/>
              <a:ext cx="1134460" cy="138499"/>
            </a:xfrm>
            <a:prstGeom prst="rect">
              <a:avLst/>
            </a:prstGeom>
            <a:noFill/>
            <a:effectLst/>
          </p:spPr>
          <p:txBody>
            <a:bodyPr wrap="none" lIns="0" tIns="0" rIns="144000" bIns="0" rtlCol="0" anchor="t">
              <a:spAutoFit/>
            </a:bodyPr>
            <a:lstStyle>
              <a:defPPr>
                <a:defRPr lang="ko-KR"/>
              </a:defPPr>
              <a:lvl1pPr>
                <a:defRPr sz="900">
                  <a:solidFill>
                    <a:schemeClr val="bg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defRPr>
              </a:lvl1pPr>
            </a:lstStyle>
            <a:p>
              <a:r>
                <a:rPr lang="en-US" altLang="ko-KR" dirty="0"/>
                <a:t>2017.03 ~ 2023.02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73EF77AF-1482-8AB4-226F-2623CB0665E8}"/>
                </a:ext>
              </a:extLst>
            </p:cNvPr>
            <p:cNvSpPr txBox="1"/>
            <p:nvPr/>
          </p:nvSpPr>
          <p:spPr>
            <a:xfrm>
              <a:off x="8094505" y="3587235"/>
              <a:ext cx="1612621" cy="153888"/>
            </a:xfrm>
            <a:prstGeom prst="rect">
              <a:avLst/>
            </a:prstGeom>
            <a:noFill/>
            <a:effectLst/>
          </p:spPr>
          <p:txBody>
            <a:bodyPr wrap="none" lIns="0" tIns="0" rIns="0" bIns="0" rtlCol="0" anchor="t">
              <a:spAutoFit/>
            </a:bodyPr>
            <a:lstStyle/>
            <a:p>
              <a:r>
                <a:rPr lang="ko-KR" altLang="en-US" sz="10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한국공학대학교 게임공학과 졸업</a:t>
              </a:r>
              <a:endParaRPr lang="en-US" altLang="ko-KR" sz="1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</p:grp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8039B93F-FC7C-28E8-CF88-ED8B938959D8}"/>
              </a:ext>
            </a:extLst>
          </p:cNvPr>
          <p:cNvGrpSpPr/>
          <p:nvPr/>
        </p:nvGrpSpPr>
        <p:grpSpPr>
          <a:xfrm>
            <a:off x="7100649" y="4078775"/>
            <a:ext cx="4024354" cy="1620772"/>
            <a:chOff x="6934651" y="4296169"/>
            <a:chExt cx="4024354" cy="1620772"/>
          </a:xfrm>
        </p:grpSpPr>
        <p:grpSp>
          <p:nvGrpSpPr>
            <p:cNvPr id="114" name="그룹 113">
              <a:extLst>
                <a:ext uri="{FF2B5EF4-FFF2-40B4-BE49-F238E27FC236}">
                  <a16:creationId xmlns:a16="http://schemas.microsoft.com/office/drawing/2014/main" id="{B915F166-24BA-E93B-8EB2-FAAE3612A019}"/>
                </a:ext>
              </a:extLst>
            </p:cNvPr>
            <p:cNvGrpSpPr/>
            <p:nvPr/>
          </p:nvGrpSpPr>
          <p:grpSpPr>
            <a:xfrm>
              <a:off x="6934651" y="4296169"/>
              <a:ext cx="623101" cy="153888"/>
              <a:chOff x="537034" y="2568554"/>
              <a:chExt cx="623101" cy="153888"/>
            </a:xfrm>
          </p:grpSpPr>
          <p:sp>
            <p:nvSpPr>
              <p:cNvPr id="115" name="TextBox 114">
                <a:extLst>
                  <a:ext uri="{FF2B5EF4-FFF2-40B4-BE49-F238E27FC236}">
                    <a16:creationId xmlns:a16="http://schemas.microsoft.com/office/drawing/2014/main" id="{82290560-13EB-39E7-196F-4D01D6B6C3FB}"/>
                  </a:ext>
                </a:extLst>
              </p:cNvPr>
              <p:cNvSpPr txBox="1"/>
              <p:nvPr/>
            </p:nvSpPr>
            <p:spPr>
              <a:xfrm>
                <a:off x="537034" y="2568554"/>
                <a:ext cx="623101" cy="153888"/>
              </a:xfrm>
              <a:prstGeom prst="rect">
                <a:avLst/>
              </a:prstGeom>
              <a:noFill/>
              <a:effectLst/>
            </p:spPr>
            <p:txBody>
              <a:bodyPr wrap="none" lIns="72000" tIns="0" rIns="72000" bIns="0" rtlCol="0" anchor="t">
                <a:spAutoFit/>
              </a:bodyPr>
              <a:lstStyle/>
              <a:p>
                <a:r>
                  <a:rPr lang="ko-KR" altLang="en-US" sz="1000" dirty="0">
                    <a:latin typeface="페이퍼로지 6 SemiBold" pitchFamily="2" charset="-127"/>
                    <a:ea typeface="페이퍼로지 6 SemiBold" pitchFamily="2" charset="-127"/>
                    <a:cs typeface="Pretendard" panose="02000503000000020004" pitchFamily="2" charset="-127"/>
                  </a:rPr>
                  <a:t>보유 기술</a:t>
                </a:r>
              </a:p>
            </p:txBody>
          </p:sp>
          <p:cxnSp>
            <p:nvCxnSpPr>
              <p:cNvPr id="116" name="직선 연결선 115">
                <a:extLst>
                  <a:ext uri="{FF2B5EF4-FFF2-40B4-BE49-F238E27FC236}">
                    <a16:creationId xmlns:a16="http://schemas.microsoft.com/office/drawing/2014/main" id="{68DE9840-50F6-9E4B-455C-4B64C6DC282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37034" y="2582498"/>
                <a:ext cx="0" cy="126000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4D1038EE-D2B7-51E0-347E-DF197A15B63D}"/>
                </a:ext>
              </a:extLst>
            </p:cNvPr>
            <p:cNvGrpSpPr/>
            <p:nvPr/>
          </p:nvGrpSpPr>
          <p:grpSpPr>
            <a:xfrm>
              <a:off x="6934651" y="4545608"/>
              <a:ext cx="1152239" cy="1371333"/>
              <a:chOff x="192088" y="4141115"/>
              <a:chExt cx="1152239" cy="1371333"/>
            </a:xfrm>
          </p:grpSpPr>
          <p:sp>
            <p:nvSpPr>
              <p:cNvPr id="131" name="TextBox 130">
                <a:extLst>
                  <a:ext uri="{FF2B5EF4-FFF2-40B4-BE49-F238E27FC236}">
                    <a16:creationId xmlns:a16="http://schemas.microsoft.com/office/drawing/2014/main" id="{5E051C33-D18D-BEE1-A18E-611C369DB74B}"/>
                  </a:ext>
                </a:extLst>
              </p:cNvPr>
              <p:cNvSpPr txBox="1"/>
              <p:nvPr/>
            </p:nvSpPr>
            <p:spPr>
              <a:xfrm>
                <a:off x="192088" y="4141115"/>
                <a:ext cx="651955" cy="138499"/>
              </a:xfrm>
              <a:prstGeom prst="rect">
                <a:avLst/>
              </a:prstGeom>
              <a:noFill/>
              <a:effectLst/>
            </p:spPr>
            <p:txBody>
              <a:bodyPr wrap="none" lIns="0" tIns="0" rIns="144000" bIns="0" rtlCol="0" anchor="t">
                <a:spAutoFit/>
              </a:bodyPr>
              <a:lstStyle/>
              <a:p>
                <a:r>
                  <a:rPr lang="en-US" altLang="ko-KR" sz="900" dirty="0">
                    <a:solidFill>
                      <a:schemeClr val="bg1">
                        <a:lumMod val="50000"/>
                      </a:schemeClr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[</a:t>
                </a:r>
                <a:r>
                  <a:rPr lang="ko-KR" altLang="en-US" sz="900" dirty="0">
                    <a:solidFill>
                      <a:schemeClr val="bg1">
                        <a:lumMod val="50000"/>
                      </a:schemeClr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문서 작업</a:t>
                </a:r>
                <a:r>
                  <a:rPr lang="en-US" altLang="ko-KR" sz="900" dirty="0">
                    <a:solidFill>
                      <a:schemeClr val="bg1">
                        <a:lumMod val="50000"/>
                      </a:schemeClr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]</a:t>
                </a:r>
              </a:p>
            </p:txBody>
          </p:sp>
          <p:grpSp>
            <p:nvGrpSpPr>
              <p:cNvPr id="5" name="그룹 4">
                <a:extLst>
                  <a:ext uri="{FF2B5EF4-FFF2-40B4-BE49-F238E27FC236}">
                    <a16:creationId xmlns:a16="http://schemas.microsoft.com/office/drawing/2014/main" id="{098BB317-0CC1-034B-9C15-EE14A47938A1}"/>
                  </a:ext>
                </a:extLst>
              </p:cNvPr>
              <p:cNvGrpSpPr/>
              <p:nvPr/>
            </p:nvGrpSpPr>
            <p:grpSpPr>
              <a:xfrm>
                <a:off x="192088" y="4337310"/>
                <a:ext cx="1152239" cy="315047"/>
                <a:chOff x="192088" y="4337310"/>
                <a:chExt cx="1152239" cy="315047"/>
              </a:xfrm>
            </p:grpSpPr>
            <p:sp>
              <p:nvSpPr>
                <p:cNvPr id="132" name="TextBox 131">
                  <a:extLst>
                    <a:ext uri="{FF2B5EF4-FFF2-40B4-BE49-F238E27FC236}">
                      <a16:creationId xmlns:a16="http://schemas.microsoft.com/office/drawing/2014/main" id="{805FF728-8487-5D32-2F8C-AAAD81641702}"/>
                    </a:ext>
                  </a:extLst>
                </p:cNvPr>
                <p:cNvSpPr txBox="1"/>
                <p:nvPr/>
              </p:nvSpPr>
              <p:spPr>
                <a:xfrm>
                  <a:off x="192088" y="4337310"/>
                  <a:ext cx="655629" cy="153888"/>
                </a:xfrm>
                <a:prstGeom prst="rect">
                  <a:avLst/>
                </a:prstGeom>
                <a:noFill/>
                <a:effectLst/>
              </p:spPr>
              <p:txBody>
                <a:bodyPr wrap="none" lIns="0" tIns="0" rIns="0" bIns="0" rtlCol="0" anchor="t">
                  <a:spAutoFit/>
                </a:bodyPr>
                <a:lstStyle/>
                <a:p>
                  <a:r>
                    <a:rPr lang="en-US" altLang="ko-KR" sz="1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PowerPoint</a:t>
                  </a:r>
                </a:p>
              </p:txBody>
            </p:sp>
            <p:sp>
              <p:nvSpPr>
                <p:cNvPr id="140" name="TextBox 139">
                  <a:extLst>
                    <a:ext uri="{FF2B5EF4-FFF2-40B4-BE49-F238E27FC236}">
                      <a16:creationId xmlns:a16="http://schemas.microsoft.com/office/drawing/2014/main" id="{693D4E02-FC57-4F4F-E413-C2BC4C8D62CD}"/>
                    </a:ext>
                  </a:extLst>
                </p:cNvPr>
                <p:cNvSpPr txBox="1"/>
                <p:nvPr/>
              </p:nvSpPr>
              <p:spPr>
                <a:xfrm>
                  <a:off x="192088" y="4491198"/>
                  <a:ext cx="1152239" cy="161159"/>
                </a:xfrm>
                <a:prstGeom prst="rect">
                  <a:avLst/>
                </a:prstGeom>
                <a:noFill/>
                <a:effectLst/>
              </p:spPr>
              <p:txBody>
                <a:bodyPr wrap="none" lIns="0" tIns="7200" rIns="0" bIns="0" rtlCol="0" anchor="ctr">
                  <a:spAutoFit/>
                </a:bodyPr>
                <a:lstStyle/>
                <a:p>
                  <a:r>
                    <a:rPr lang="ko-KR" altLang="en-US" sz="1000" spc="-160" dirty="0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latin typeface="Noto Sans KR" panose="020B0200000000000000" pitchFamily="50" charset="-127"/>
                      <a:ea typeface="Noto Sans KR" panose="020B0200000000000000" pitchFamily="50" charset="-127"/>
                      <a:cs typeface="Pretendard" panose="02000503000000020004" pitchFamily="2" charset="-127"/>
                    </a:rPr>
                    <a:t>■ ■ ■ ■ ■ ■ ■ </a:t>
                  </a:r>
                  <a:r>
                    <a:rPr lang="ko-KR" altLang="en-US" sz="1000" spc="-160" dirty="0">
                      <a:solidFill>
                        <a:schemeClr val="bg1">
                          <a:lumMod val="85000"/>
                        </a:schemeClr>
                      </a:solidFill>
                      <a:latin typeface="Noto Sans KR" panose="020B0200000000000000" pitchFamily="50" charset="-127"/>
                      <a:ea typeface="Noto Sans KR" panose="020B0200000000000000" pitchFamily="50" charset="-127"/>
                      <a:cs typeface="Pretendard" panose="02000503000000020004" pitchFamily="2" charset="-127"/>
                    </a:rPr>
                    <a:t>■ ■ ■</a:t>
                  </a:r>
                  <a:endParaRPr lang="en-US" altLang="ko-KR" sz="1000" spc="-160" dirty="0">
                    <a:solidFill>
                      <a:schemeClr val="bg1">
                        <a:lumMod val="85000"/>
                      </a:schemeClr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  <a:cs typeface="Pretendard" panose="02000503000000020004" pitchFamily="2" charset="-127"/>
                  </a:endParaRPr>
                </a:p>
              </p:txBody>
            </p:sp>
          </p:grpSp>
          <p:grpSp>
            <p:nvGrpSpPr>
              <p:cNvPr id="3" name="그룹 2">
                <a:extLst>
                  <a:ext uri="{FF2B5EF4-FFF2-40B4-BE49-F238E27FC236}">
                    <a16:creationId xmlns:a16="http://schemas.microsoft.com/office/drawing/2014/main" id="{42E62BB3-91D7-5889-DB6D-49554D19D799}"/>
                  </a:ext>
                </a:extLst>
              </p:cNvPr>
              <p:cNvGrpSpPr/>
              <p:nvPr/>
            </p:nvGrpSpPr>
            <p:grpSpPr>
              <a:xfrm>
                <a:off x="192088" y="4767355"/>
                <a:ext cx="1152239" cy="315047"/>
                <a:chOff x="192088" y="4935900"/>
                <a:chExt cx="1152239" cy="315047"/>
              </a:xfrm>
            </p:grpSpPr>
            <p:sp>
              <p:nvSpPr>
                <p:cNvPr id="141" name="TextBox 140">
                  <a:extLst>
                    <a:ext uri="{FF2B5EF4-FFF2-40B4-BE49-F238E27FC236}">
                      <a16:creationId xmlns:a16="http://schemas.microsoft.com/office/drawing/2014/main" id="{D5C3ECF1-532E-F2A4-D2E0-120B8E9F4413}"/>
                    </a:ext>
                  </a:extLst>
                </p:cNvPr>
                <p:cNvSpPr txBox="1"/>
                <p:nvPr/>
              </p:nvSpPr>
              <p:spPr>
                <a:xfrm>
                  <a:off x="192088" y="4935900"/>
                  <a:ext cx="309380" cy="153888"/>
                </a:xfrm>
                <a:prstGeom prst="rect">
                  <a:avLst/>
                </a:prstGeom>
                <a:noFill/>
                <a:effectLst/>
              </p:spPr>
              <p:txBody>
                <a:bodyPr wrap="none" lIns="0" tIns="0" rIns="0" bIns="0" rtlCol="0" anchor="t">
                  <a:spAutoFit/>
                </a:bodyPr>
                <a:lstStyle>
                  <a:defPPr>
                    <a:defRPr lang="ko-KR"/>
                  </a:defPPr>
                  <a:lvl1pPr>
                    <a:defRPr sz="100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defRPr>
                  </a:lvl1pPr>
                </a:lstStyle>
                <a:p>
                  <a:r>
                    <a:rPr lang="en-US" altLang="ko-KR" dirty="0"/>
                    <a:t>Word</a:t>
                  </a:r>
                </a:p>
              </p:txBody>
            </p:sp>
            <p:sp>
              <p:nvSpPr>
                <p:cNvPr id="142" name="TextBox 141">
                  <a:extLst>
                    <a:ext uri="{FF2B5EF4-FFF2-40B4-BE49-F238E27FC236}">
                      <a16:creationId xmlns:a16="http://schemas.microsoft.com/office/drawing/2014/main" id="{0677354D-4F52-F1E1-5F39-86ABB150875F}"/>
                    </a:ext>
                  </a:extLst>
                </p:cNvPr>
                <p:cNvSpPr txBox="1"/>
                <p:nvPr/>
              </p:nvSpPr>
              <p:spPr>
                <a:xfrm>
                  <a:off x="192088" y="5089788"/>
                  <a:ext cx="1152239" cy="161159"/>
                </a:xfrm>
                <a:prstGeom prst="rect">
                  <a:avLst/>
                </a:prstGeom>
                <a:noFill/>
                <a:effectLst/>
              </p:spPr>
              <p:txBody>
                <a:bodyPr wrap="none" lIns="0" tIns="7200" rIns="0" bIns="0" rtlCol="0" anchor="ctr">
                  <a:spAutoFit/>
                </a:bodyPr>
                <a:lstStyle/>
                <a:p>
                  <a:r>
                    <a:rPr lang="ko-KR" altLang="en-US" sz="1000" spc="-160" dirty="0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latin typeface="Noto Sans KR" panose="020B0200000000000000" pitchFamily="50" charset="-127"/>
                      <a:ea typeface="Noto Sans KR" panose="020B0200000000000000" pitchFamily="50" charset="-127"/>
                      <a:cs typeface="Pretendard" panose="02000503000000020004" pitchFamily="2" charset="-127"/>
                    </a:rPr>
                    <a:t>■ ■ ■ ■ ■ ■ </a:t>
                  </a:r>
                  <a:r>
                    <a:rPr lang="ko-KR" altLang="en-US" sz="1000" spc="-160" dirty="0">
                      <a:solidFill>
                        <a:schemeClr val="bg1">
                          <a:lumMod val="85000"/>
                        </a:schemeClr>
                      </a:solidFill>
                      <a:latin typeface="Noto Sans KR" panose="020B0200000000000000" pitchFamily="50" charset="-127"/>
                      <a:ea typeface="Noto Sans KR" panose="020B0200000000000000" pitchFamily="50" charset="-127"/>
                      <a:cs typeface="Pretendard" panose="02000503000000020004" pitchFamily="2" charset="-127"/>
                    </a:rPr>
                    <a:t>■</a:t>
                  </a:r>
                  <a:r>
                    <a:rPr lang="ko-KR" altLang="en-US" sz="1000" spc="-160" dirty="0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latin typeface="Noto Sans KR" panose="020B0200000000000000" pitchFamily="50" charset="-127"/>
                      <a:ea typeface="Noto Sans KR" panose="020B0200000000000000" pitchFamily="50" charset="-127"/>
                      <a:cs typeface="Pretendard" panose="02000503000000020004" pitchFamily="2" charset="-127"/>
                    </a:rPr>
                    <a:t> </a:t>
                  </a:r>
                  <a:r>
                    <a:rPr lang="ko-KR" altLang="en-US" sz="1000" spc="-160" dirty="0">
                      <a:solidFill>
                        <a:schemeClr val="bg1">
                          <a:lumMod val="85000"/>
                        </a:schemeClr>
                      </a:solidFill>
                      <a:latin typeface="Noto Sans KR" panose="020B0200000000000000" pitchFamily="50" charset="-127"/>
                      <a:ea typeface="Noto Sans KR" panose="020B0200000000000000" pitchFamily="50" charset="-127"/>
                      <a:cs typeface="Pretendard" panose="02000503000000020004" pitchFamily="2" charset="-127"/>
                    </a:rPr>
                    <a:t>■ ■ ■</a:t>
                  </a:r>
                  <a:endParaRPr lang="en-US" altLang="ko-KR" sz="1000" spc="-160" dirty="0">
                    <a:solidFill>
                      <a:schemeClr val="bg1">
                        <a:lumMod val="85000"/>
                      </a:schemeClr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  <a:cs typeface="Pretendard" panose="02000503000000020004" pitchFamily="2" charset="-127"/>
                  </a:endParaRPr>
                </a:p>
              </p:txBody>
            </p:sp>
          </p:grpSp>
          <p:grpSp>
            <p:nvGrpSpPr>
              <p:cNvPr id="4" name="그룹 3">
                <a:extLst>
                  <a:ext uri="{FF2B5EF4-FFF2-40B4-BE49-F238E27FC236}">
                    <a16:creationId xmlns:a16="http://schemas.microsoft.com/office/drawing/2014/main" id="{BCC96D7D-0FB7-DF52-F1EB-2183C0C166FE}"/>
                  </a:ext>
                </a:extLst>
              </p:cNvPr>
              <p:cNvGrpSpPr/>
              <p:nvPr/>
            </p:nvGrpSpPr>
            <p:grpSpPr>
              <a:xfrm>
                <a:off x="192088" y="5197401"/>
                <a:ext cx="1152239" cy="315047"/>
                <a:chOff x="192088" y="5447212"/>
                <a:chExt cx="1152239" cy="315047"/>
              </a:xfrm>
            </p:grpSpPr>
            <p:sp>
              <p:nvSpPr>
                <p:cNvPr id="143" name="TextBox 142">
                  <a:extLst>
                    <a:ext uri="{FF2B5EF4-FFF2-40B4-BE49-F238E27FC236}">
                      <a16:creationId xmlns:a16="http://schemas.microsoft.com/office/drawing/2014/main" id="{7FF8E0AB-F7E5-8733-FE9B-FCF350D9955F}"/>
                    </a:ext>
                  </a:extLst>
                </p:cNvPr>
                <p:cNvSpPr txBox="1"/>
                <p:nvPr/>
              </p:nvSpPr>
              <p:spPr>
                <a:xfrm>
                  <a:off x="192088" y="5447212"/>
                  <a:ext cx="302968" cy="153888"/>
                </a:xfrm>
                <a:prstGeom prst="rect">
                  <a:avLst/>
                </a:prstGeom>
                <a:noFill/>
                <a:effectLst/>
              </p:spPr>
              <p:txBody>
                <a:bodyPr wrap="none" lIns="0" tIns="0" rIns="0" bIns="0" rtlCol="0" anchor="t">
                  <a:spAutoFit/>
                </a:bodyPr>
                <a:lstStyle>
                  <a:defPPr>
                    <a:defRPr lang="ko-KR"/>
                  </a:defPPr>
                  <a:lvl1pPr>
                    <a:defRPr sz="100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defRPr>
                  </a:lvl1pPr>
                </a:lstStyle>
                <a:p>
                  <a:r>
                    <a:rPr lang="en-US" altLang="ko-KR" dirty="0"/>
                    <a:t>Excel</a:t>
                  </a:r>
                </a:p>
              </p:txBody>
            </p:sp>
            <p:sp>
              <p:nvSpPr>
                <p:cNvPr id="144" name="TextBox 143">
                  <a:extLst>
                    <a:ext uri="{FF2B5EF4-FFF2-40B4-BE49-F238E27FC236}">
                      <a16:creationId xmlns:a16="http://schemas.microsoft.com/office/drawing/2014/main" id="{26658BC0-1723-FBD6-638D-E4BB823D59A3}"/>
                    </a:ext>
                  </a:extLst>
                </p:cNvPr>
                <p:cNvSpPr txBox="1"/>
                <p:nvPr/>
              </p:nvSpPr>
              <p:spPr>
                <a:xfrm>
                  <a:off x="192088" y="5601100"/>
                  <a:ext cx="1152239" cy="161159"/>
                </a:xfrm>
                <a:prstGeom prst="rect">
                  <a:avLst/>
                </a:prstGeom>
                <a:noFill/>
                <a:effectLst/>
              </p:spPr>
              <p:txBody>
                <a:bodyPr wrap="none" lIns="0" tIns="7200" rIns="0" bIns="0" rtlCol="0" anchor="ctr">
                  <a:spAutoFit/>
                </a:bodyPr>
                <a:lstStyle/>
                <a:p>
                  <a:r>
                    <a:rPr lang="ko-KR" altLang="en-US" sz="1000" spc="-160" dirty="0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latin typeface="Noto Sans KR" panose="020B0200000000000000" pitchFamily="50" charset="-127"/>
                      <a:ea typeface="Noto Sans KR" panose="020B0200000000000000" pitchFamily="50" charset="-127"/>
                      <a:cs typeface="Pretendard" panose="02000503000000020004" pitchFamily="2" charset="-127"/>
                    </a:rPr>
                    <a:t>■ ■ ■ ■ </a:t>
                  </a:r>
                  <a:r>
                    <a:rPr lang="ko-KR" altLang="en-US" sz="1000" spc="-160" dirty="0">
                      <a:solidFill>
                        <a:schemeClr val="bg1">
                          <a:lumMod val="85000"/>
                        </a:schemeClr>
                      </a:solidFill>
                      <a:latin typeface="Noto Sans KR" panose="020B0200000000000000" pitchFamily="50" charset="-127"/>
                      <a:ea typeface="Noto Sans KR" panose="020B0200000000000000" pitchFamily="50" charset="-127"/>
                      <a:cs typeface="Pretendard" panose="02000503000000020004" pitchFamily="2" charset="-127"/>
                    </a:rPr>
                    <a:t>■ ■ ■ ■ ■ ■</a:t>
                  </a:r>
                  <a:endParaRPr lang="en-US" altLang="ko-KR" sz="1000" spc="-160" dirty="0">
                    <a:solidFill>
                      <a:schemeClr val="bg1">
                        <a:lumMod val="85000"/>
                      </a:schemeClr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  <a:cs typeface="Pretendard" panose="02000503000000020004" pitchFamily="2" charset="-127"/>
                  </a:endParaRPr>
                </a:p>
              </p:txBody>
            </p:sp>
          </p:grpSp>
        </p:grpSp>
        <p:sp>
          <p:nvSpPr>
            <p:cNvPr id="190" name="TextBox 189">
              <a:extLst>
                <a:ext uri="{FF2B5EF4-FFF2-40B4-BE49-F238E27FC236}">
                  <a16:creationId xmlns:a16="http://schemas.microsoft.com/office/drawing/2014/main" id="{DA723692-68F6-1687-6431-E8B148511F12}"/>
                </a:ext>
              </a:extLst>
            </p:cNvPr>
            <p:cNvSpPr txBox="1"/>
            <p:nvPr/>
          </p:nvSpPr>
          <p:spPr>
            <a:xfrm>
              <a:off x="8871895" y="5639942"/>
              <a:ext cx="2087110" cy="276999"/>
            </a:xfrm>
            <a:prstGeom prst="rect">
              <a:avLst/>
            </a:prstGeom>
            <a:noFill/>
            <a:effectLst/>
          </p:spPr>
          <p:txBody>
            <a:bodyPr wrap="none" lIns="0" tIns="0" rIns="0" bIns="0" rtlCol="0" anchor="t">
              <a:spAutoFit/>
            </a:bodyPr>
            <a:lstStyle>
              <a:defPPr>
                <a:defRPr lang="ko-KR"/>
              </a:defPPr>
              <a:lvl1pPr>
                <a:defRPr sz="100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defRPr>
              </a:lvl1pPr>
            </a:lstStyle>
            <a:p>
              <a:pPr algn="r"/>
              <a:r>
                <a:rPr lang="en-US" altLang="ko-KR" sz="900" dirty="0">
                  <a:solidFill>
                    <a:schemeClr val="bg1">
                      <a:lumMod val="50000"/>
                    </a:schemeClr>
                  </a:solidFill>
                </a:rPr>
                <a:t>+ </a:t>
              </a:r>
              <a:r>
                <a:rPr lang="ko-KR" altLang="en-US" sz="900" dirty="0">
                  <a:solidFill>
                    <a:schemeClr val="bg1">
                      <a:lumMod val="50000"/>
                    </a:schemeClr>
                  </a:solidFill>
                </a:rPr>
                <a:t>팀 프로젝트에서 </a:t>
              </a:r>
              <a:r>
                <a:rPr lang="en-US" altLang="ko-KR" sz="900" dirty="0">
                  <a:solidFill>
                    <a:schemeClr val="bg1">
                      <a:lumMod val="50000"/>
                    </a:schemeClr>
                  </a:solidFill>
                </a:rPr>
                <a:t>C/C++, C#, Python </a:t>
              </a:r>
              <a:r>
                <a:rPr lang="ko-KR" altLang="en-US" sz="900" dirty="0">
                  <a:solidFill>
                    <a:schemeClr val="bg1">
                      <a:lumMod val="50000"/>
                    </a:schemeClr>
                  </a:solidFill>
                </a:rPr>
                <a:t>등의</a:t>
              </a:r>
              <a:r>
                <a:rPr lang="en-US" altLang="ko-KR" sz="900" dirty="0">
                  <a:solidFill>
                    <a:schemeClr val="bg1">
                      <a:lumMod val="50000"/>
                    </a:schemeClr>
                  </a:solidFill>
                </a:rPr>
                <a:t> </a:t>
              </a:r>
            </a:p>
            <a:p>
              <a:pPr algn="r"/>
              <a:r>
                <a:rPr lang="ko-KR" altLang="en-US" sz="900" dirty="0">
                  <a:solidFill>
                    <a:schemeClr val="bg1">
                      <a:lumMod val="50000"/>
                    </a:schemeClr>
                  </a:solidFill>
                </a:rPr>
                <a:t>개발 언어 사용 경험 </a:t>
              </a:r>
              <a:r>
                <a:rPr lang="ko-KR" altLang="en-US" sz="900" dirty="0">
                  <a:solidFill>
                    <a:schemeClr val="bg1">
                      <a:lumMod val="50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有</a:t>
              </a:r>
              <a:endParaRPr lang="en-US" altLang="ko-KR" sz="900" dirty="0">
                <a:solidFill>
                  <a:schemeClr val="bg1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A2730FDB-B62A-247A-8534-4CF42E444F89}"/>
                </a:ext>
              </a:extLst>
            </p:cNvPr>
            <p:cNvGrpSpPr/>
            <p:nvPr/>
          </p:nvGrpSpPr>
          <p:grpSpPr>
            <a:xfrm>
              <a:off x="8378936" y="4545608"/>
              <a:ext cx="1152239" cy="941288"/>
              <a:chOff x="3138857" y="4141115"/>
              <a:chExt cx="1152239" cy="941288"/>
            </a:xfrm>
          </p:grpSpPr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F937BE76-4DD9-DD14-3FB6-11CAD02F33B6}"/>
                  </a:ext>
                </a:extLst>
              </p:cNvPr>
              <p:cNvSpPr txBox="1"/>
              <p:nvPr/>
            </p:nvSpPr>
            <p:spPr>
              <a:xfrm>
                <a:off x="3138857" y="4141115"/>
                <a:ext cx="651955" cy="138499"/>
              </a:xfrm>
              <a:prstGeom prst="rect">
                <a:avLst/>
              </a:prstGeom>
              <a:noFill/>
              <a:effectLst/>
            </p:spPr>
            <p:txBody>
              <a:bodyPr wrap="none" lIns="0" tIns="0" rIns="144000" bIns="0" rtlCol="0" anchor="t">
                <a:spAutoFit/>
              </a:bodyPr>
              <a:lstStyle/>
              <a:p>
                <a:r>
                  <a:rPr lang="en-US" altLang="ko-KR" sz="900" dirty="0">
                    <a:solidFill>
                      <a:schemeClr val="bg1">
                        <a:lumMod val="50000"/>
                      </a:schemeClr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[</a:t>
                </a:r>
                <a:r>
                  <a:rPr lang="ko-KR" altLang="en-US" sz="900" dirty="0">
                    <a:solidFill>
                      <a:schemeClr val="bg1">
                        <a:lumMod val="50000"/>
                      </a:schemeClr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게임 엔진</a:t>
                </a:r>
                <a:r>
                  <a:rPr lang="en-US" altLang="ko-KR" sz="900" dirty="0">
                    <a:solidFill>
                      <a:schemeClr val="bg1">
                        <a:lumMod val="50000"/>
                      </a:schemeClr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]</a:t>
                </a:r>
              </a:p>
            </p:txBody>
          </p:sp>
          <p:grpSp>
            <p:nvGrpSpPr>
              <p:cNvPr id="14" name="그룹 13">
                <a:extLst>
                  <a:ext uri="{FF2B5EF4-FFF2-40B4-BE49-F238E27FC236}">
                    <a16:creationId xmlns:a16="http://schemas.microsoft.com/office/drawing/2014/main" id="{092E8457-FA35-D2EE-B4AA-0A6BA08B17BB}"/>
                  </a:ext>
                </a:extLst>
              </p:cNvPr>
              <p:cNvGrpSpPr/>
              <p:nvPr/>
            </p:nvGrpSpPr>
            <p:grpSpPr>
              <a:xfrm>
                <a:off x="3138857" y="4337310"/>
                <a:ext cx="1152239" cy="315047"/>
                <a:chOff x="5065870" y="4272360"/>
                <a:chExt cx="1152239" cy="315047"/>
              </a:xfrm>
            </p:grpSpPr>
            <p:sp>
              <p:nvSpPr>
                <p:cNvPr id="204" name="TextBox 203">
                  <a:extLst>
                    <a:ext uri="{FF2B5EF4-FFF2-40B4-BE49-F238E27FC236}">
                      <a16:creationId xmlns:a16="http://schemas.microsoft.com/office/drawing/2014/main" id="{87BBA2CF-1F22-5B02-6237-E5F8DCC7AD6F}"/>
                    </a:ext>
                  </a:extLst>
                </p:cNvPr>
                <p:cNvSpPr txBox="1"/>
                <p:nvPr/>
              </p:nvSpPr>
              <p:spPr>
                <a:xfrm>
                  <a:off x="5065870" y="4272360"/>
                  <a:ext cx="301365" cy="153888"/>
                </a:xfrm>
                <a:prstGeom prst="rect">
                  <a:avLst/>
                </a:prstGeom>
                <a:noFill/>
                <a:effectLst/>
              </p:spPr>
              <p:txBody>
                <a:bodyPr wrap="none" lIns="0" tIns="0" rIns="0" bIns="0" rtlCol="0" anchor="t">
                  <a:spAutoFit/>
                </a:bodyPr>
                <a:lstStyle>
                  <a:defPPr>
                    <a:defRPr lang="ko-KR"/>
                  </a:defPPr>
                  <a:lvl1pPr>
                    <a:defRPr sz="100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defRPr>
                  </a:lvl1pPr>
                </a:lstStyle>
                <a:p>
                  <a:r>
                    <a:rPr lang="en-US" altLang="ko-KR" dirty="0"/>
                    <a:t>Unity</a:t>
                  </a:r>
                </a:p>
              </p:txBody>
            </p:sp>
            <p:sp>
              <p:nvSpPr>
                <p:cNvPr id="205" name="TextBox 204">
                  <a:extLst>
                    <a:ext uri="{FF2B5EF4-FFF2-40B4-BE49-F238E27FC236}">
                      <a16:creationId xmlns:a16="http://schemas.microsoft.com/office/drawing/2014/main" id="{F247B98D-E6E3-54B2-C388-B901944953EC}"/>
                    </a:ext>
                  </a:extLst>
                </p:cNvPr>
                <p:cNvSpPr txBox="1"/>
                <p:nvPr/>
              </p:nvSpPr>
              <p:spPr>
                <a:xfrm>
                  <a:off x="5065870" y="4426248"/>
                  <a:ext cx="1152239" cy="161159"/>
                </a:xfrm>
                <a:prstGeom prst="rect">
                  <a:avLst/>
                </a:prstGeom>
                <a:noFill/>
                <a:effectLst/>
              </p:spPr>
              <p:txBody>
                <a:bodyPr wrap="none" lIns="0" tIns="7200" rIns="0" bIns="0" rtlCol="0" anchor="ctr">
                  <a:spAutoFit/>
                </a:bodyPr>
                <a:lstStyle/>
                <a:p>
                  <a:r>
                    <a:rPr lang="ko-KR" altLang="en-US" sz="1000" spc="-160" dirty="0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latin typeface="Noto Sans KR" panose="020B0200000000000000" pitchFamily="50" charset="-127"/>
                      <a:ea typeface="Noto Sans KR" panose="020B0200000000000000" pitchFamily="50" charset="-127"/>
                      <a:cs typeface="Pretendard" panose="02000503000000020004" pitchFamily="2" charset="-127"/>
                    </a:rPr>
                    <a:t>■ ■ ■ ■ ■ </a:t>
                  </a:r>
                  <a:r>
                    <a:rPr lang="ko-KR" altLang="en-US" sz="1000" spc="-160" dirty="0">
                      <a:solidFill>
                        <a:schemeClr val="bg1">
                          <a:lumMod val="85000"/>
                        </a:schemeClr>
                      </a:solidFill>
                      <a:latin typeface="Noto Sans KR" panose="020B0200000000000000" pitchFamily="50" charset="-127"/>
                      <a:ea typeface="Noto Sans KR" panose="020B0200000000000000" pitchFamily="50" charset="-127"/>
                      <a:cs typeface="Pretendard" panose="02000503000000020004" pitchFamily="2" charset="-127"/>
                    </a:rPr>
                    <a:t>■ ■ ■ ■ ■</a:t>
                  </a:r>
                  <a:endParaRPr lang="en-US" altLang="ko-KR" sz="1000" spc="-160" dirty="0">
                    <a:solidFill>
                      <a:schemeClr val="bg1">
                        <a:lumMod val="85000"/>
                      </a:schemeClr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  <a:cs typeface="Pretendard" panose="02000503000000020004" pitchFamily="2" charset="-127"/>
                  </a:endParaRPr>
                </a:p>
              </p:txBody>
            </p:sp>
          </p:grpSp>
          <p:grpSp>
            <p:nvGrpSpPr>
              <p:cNvPr id="15" name="그룹 14">
                <a:extLst>
                  <a:ext uri="{FF2B5EF4-FFF2-40B4-BE49-F238E27FC236}">
                    <a16:creationId xmlns:a16="http://schemas.microsoft.com/office/drawing/2014/main" id="{AA08AF95-DA9E-C9E5-5B05-2BB67895097A}"/>
                  </a:ext>
                </a:extLst>
              </p:cNvPr>
              <p:cNvGrpSpPr/>
              <p:nvPr/>
            </p:nvGrpSpPr>
            <p:grpSpPr>
              <a:xfrm>
                <a:off x="3138857" y="4767356"/>
                <a:ext cx="1152239" cy="315047"/>
                <a:chOff x="5065870" y="4554675"/>
                <a:chExt cx="1152239" cy="315047"/>
              </a:xfrm>
            </p:grpSpPr>
            <p:sp>
              <p:nvSpPr>
                <p:cNvPr id="207" name="TextBox 206">
                  <a:extLst>
                    <a:ext uri="{FF2B5EF4-FFF2-40B4-BE49-F238E27FC236}">
                      <a16:creationId xmlns:a16="http://schemas.microsoft.com/office/drawing/2014/main" id="{E0B43E1B-772D-58D8-3E6A-BD63A9E23316}"/>
                    </a:ext>
                  </a:extLst>
                </p:cNvPr>
                <p:cNvSpPr txBox="1"/>
                <p:nvPr/>
              </p:nvSpPr>
              <p:spPr>
                <a:xfrm>
                  <a:off x="5065870" y="4554675"/>
                  <a:ext cx="907300" cy="153888"/>
                </a:xfrm>
                <a:prstGeom prst="rect">
                  <a:avLst/>
                </a:prstGeom>
                <a:noFill/>
                <a:effectLst/>
              </p:spPr>
              <p:txBody>
                <a:bodyPr wrap="none" lIns="0" tIns="0" rIns="0" bIns="0" rtlCol="0" anchor="t">
                  <a:spAutoFit/>
                </a:bodyPr>
                <a:lstStyle>
                  <a:defPPr>
                    <a:defRPr lang="ko-KR"/>
                  </a:defPPr>
                  <a:lvl1pPr>
                    <a:defRPr sz="100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defRPr>
                  </a:lvl1pPr>
                </a:lstStyle>
                <a:p>
                  <a:r>
                    <a:rPr lang="en-US" altLang="ko-KR" dirty="0"/>
                    <a:t>Unreal </a:t>
                  </a:r>
                  <a:r>
                    <a:rPr lang="en-US" altLang="ko-KR"/>
                    <a:t>Engine 4</a:t>
                  </a:r>
                  <a:endParaRPr lang="en-US" altLang="ko-KR" dirty="0"/>
                </a:p>
              </p:txBody>
            </p:sp>
            <p:sp>
              <p:nvSpPr>
                <p:cNvPr id="208" name="TextBox 207">
                  <a:extLst>
                    <a:ext uri="{FF2B5EF4-FFF2-40B4-BE49-F238E27FC236}">
                      <a16:creationId xmlns:a16="http://schemas.microsoft.com/office/drawing/2014/main" id="{5B997324-3B0D-3982-3CE4-36E462073AF3}"/>
                    </a:ext>
                  </a:extLst>
                </p:cNvPr>
                <p:cNvSpPr txBox="1"/>
                <p:nvPr/>
              </p:nvSpPr>
              <p:spPr>
                <a:xfrm>
                  <a:off x="5065870" y="4708563"/>
                  <a:ext cx="1152239" cy="161159"/>
                </a:xfrm>
                <a:prstGeom prst="rect">
                  <a:avLst/>
                </a:prstGeom>
                <a:noFill/>
                <a:effectLst/>
              </p:spPr>
              <p:txBody>
                <a:bodyPr wrap="none" lIns="0" tIns="7200" rIns="0" bIns="0" rtlCol="0" anchor="ctr">
                  <a:spAutoFit/>
                </a:bodyPr>
                <a:lstStyle/>
                <a:p>
                  <a:r>
                    <a:rPr lang="ko-KR" altLang="en-US" sz="1000" spc="-160" dirty="0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latin typeface="Noto Sans KR" panose="020B0200000000000000" pitchFamily="50" charset="-127"/>
                      <a:ea typeface="Noto Sans KR" panose="020B0200000000000000" pitchFamily="50" charset="-127"/>
                      <a:cs typeface="Pretendard" panose="02000503000000020004" pitchFamily="2" charset="-127"/>
                    </a:rPr>
                    <a:t>■ ■ ■ ■ </a:t>
                  </a:r>
                  <a:r>
                    <a:rPr lang="ko-KR" altLang="en-US" sz="1000" spc="-160" dirty="0">
                      <a:solidFill>
                        <a:schemeClr val="bg1">
                          <a:lumMod val="85000"/>
                        </a:schemeClr>
                      </a:solidFill>
                      <a:latin typeface="Noto Sans KR" panose="020B0200000000000000" pitchFamily="50" charset="-127"/>
                      <a:ea typeface="Noto Sans KR" panose="020B0200000000000000" pitchFamily="50" charset="-127"/>
                      <a:cs typeface="Pretendard" panose="02000503000000020004" pitchFamily="2" charset="-127"/>
                    </a:rPr>
                    <a:t>■ ■ ■</a:t>
                  </a:r>
                  <a:r>
                    <a:rPr lang="ko-KR" altLang="en-US" sz="1000" spc="-160" dirty="0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latin typeface="Noto Sans KR" panose="020B0200000000000000" pitchFamily="50" charset="-127"/>
                      <a:ea typeface="Noto Sans KR" panose="020B0200000000000000" pitchFamily="50" charset="-127"/>
                      <a:cs typeface="Pretendard" panose="02000503000000020004" pitchFamily="2" charset="-127"/>
                    </a:rPr>
                    <a:t> </a:t>
                  </a:r>
                  <a:r>
                    <a:rPr lang="ko-KR" altLang="en-US" sz="1000" spc="-160" dirty="0">
                      <a:solidFill>
                        <a:schemeClr val="bg1">
                          <a:lumMod val="85000"/>
                        </a:schemeClr>
                      </a:solidFill>
                      <a:latin typeface="Noto Sans KR" panose="020B0200000000000000" pitchFamily="50" charset="-127"/>
                      <a:ea typeface="Noto Sans KR" panose="020B0200000000000000" pitchFamily="50" charset="-127"/>
                      <a:cs typeface="Pretendard" panose="02000503000000020004" pitchFamily="2" charset="-127"/>
                    </a:rPr>
                    <a:t>■ ■ ■</a:t>
                  </a:r>
                  <a:endParaRPr lang="en-US" altLang="ko-KR" sz="1000" spc="-160" dirty="0">
                    <a:solidFill>
                      <a:schemeClr val="bg1">
                        <a:lumMod val="85000"/>
                      </a:schemeClr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  <a:cs typeface="Pretendard" panose="02000503000000020004" pitchFamily="2" charset="-127"/>
                  </a:endParaRPr>
                </a:p>
              </p:txBody>
            </p:sp>
          </p:grpSp>
        </p:grpSp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93FB3C86-7821-0042-7760-557C7951B242}"/>
                </a:ext>
              </a:extLst>
            </p:cNvPr>
            <p:cNvGrpSpPr/>
            <p:nvPr/>
          </p:nvGrpSpPr>
          <p:grpSpPr>
            <a:xfrm>
              <a:off x="9806766" y="4545608"/>
              <a:ext cx="1152239" cy="941288"/>
              <a:chOff x="4741761" y="4141115"/>
              <a:chExt cx="1152239" cy="941288"/>
            </a:xfrm>
          </p:grpSpPr>
          <p:sp>
            <p:nvSpPr>
              <p:cNvPr id="137" name="TextBox 136">
                <a:extLst>
                  <a:ext uri="{FF2B5EF4-FFF2-40B4-BE49-F238E27FC236}">
                    <a16:creationId xmlns:a16="http://schemas.microsoft.com/office/drawing/2014/main" id="{93F197F7-FDB7-1BC0-E593-DB540D58069D}"/>
                  </a:ext>
                </a:extLst>
              </p:cNvPr>
              <p:cNvSpPr txBox="1"/>
              <p:nvPr/>
            </p:nvSpPr>
            <p:spPr>
              <a:xfrm>
                <a:off x="4741761" y="4141115"/>
                <a:ext cx="424329" cy="138499"/>
              </a:xfrm>
              <a:prstGeom prst="rect">
                <a:avLst/>
              </a:prstGeom>
              <a:noFill/>
              <a:effectLst/>
            </p:spPr>
            <p:txBody>
              <a:bodyPr wrap="none" lIns="0" tIns="0" rIns="144000" bIns="0" rtlCol="0" anchor="t">
                <a:spAutoFit/>
              </a:bodyPr>
              <a:lstStyle/>
              <a:p>
                <a:r>
                  <a:rPr lang="en-US" altLang="ko-KR" sz="900" dirty="0">
                    <a:solidFill>
                      <a:schemeClr val="bg1">
                        <a:lumMod val="50000"/>
                      </a:schemeClr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[</a:t>
                </a:r>
                <a:r>
                  <a:rPr lang="ko-KR" altLang="en-US" sz="900" dirty="0">
                    <a:solidFill>
                      <a:schemeClr val="bg1">
                        <a:lumMod val="50000"/>
                      </a:schemeClr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기타</a:t>
                </a:r>
                <a:r>
                  <a:rPr lang="en-US" altLang="ko-KR" sz="900" dirty="0">
                    <a:solidFill>
                      <a:schemeClr val="bg1">
                        <a:lumMod val="50000"/>
                      </a:schemeClr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]</a:t>
                </a:r>
              </a:p>
            </p:txBody>
          </p:sp>
          <p:grpSp>
            <p:nvGrpSpPr>
              <p:cNvPr id="16" name="그룹 15">
                <a:extLst>
                  <a:ext uri="{FF2B5EF4-FFF2-40B4-BE49-F238E27FC236}">
                    <a16:creationId xmlns:a16="http://schemas.microsoft.com/office/drawing/2014/main" id="{392539E2-8693-569B-D26A-CA5DD8E425C1}"/>
                  </a:ext>
                </a:extLst>
              </p:cNvPr>
              <p:cNvGrpSpPr/>
              <p:nvPr/>
            </p:nvGrpSpPr>
            <p:grpSpPr>
              <a:xfrm>
                <a:off x="4741761" y="4337310"/>
                <a:ext cx="1152239" cy="315047"/>
                <a:chOff x="7837690" y="4191780"/>
                <a:chExt cx="1152239" cy="315047"/>
              </a:xfrm>
            </p:grpSpPr>
            <p:sp>
              <p:nvSpPr>
                <p:cNvPr id="215" name="TextBox 214">
                  <a:extLst>
                    <a:ext uri="{FF2B5EF4-FFF2-40B4-BE49-F238E27FC236}">
                      <a16:creationId xmlns:a16="http://schemas.microsoft.com/office/drawing/2014/main" id="{1D4D8F27-EA00-73D8-BC79-EAA8DBFEAC87}"/>
                    </a:ext>
                  </a:extLst>
                </p:cNvPr>
                <p:cNvSpPr txBox="1"/>
                <p:nvPr/>
              </p:nvSpPr>
              <p:spPr>
                <a:xfrm>
                  <a:off x="7837690" y="4191780"/>
                  <a:ext cx="503343" cy="153888"/>
                </a:xfrm>
                <a:prstGeom prst="rect">
                  <a:avLst/>
                </a:prstGeom>
                <a:noFill/>
                <a:effectLst/>
              </p:spPr>
              <p:txBody>
                <a:bodyPr wrap="none" lIns="0" tIns="0" rIns="0" bIns="0" rtlCol="0" anchor="t">
                  <a:spAutoFit/>
                </a:bodyPr>
                <a:lstStyle>
                  <a:defPPr>
                    <a:defRPr lang="ko-KR"/>
                  </a:defPPr>
                  <a:lvl1pPr>
                    <a:defRPr sz="100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defRPr>
                  </a:lvl1pPr>
                </a:lstStyle>
                <a:p>
                  <a:r>
                    <a:rPr lang="ko-KR" altLang="en-US" dirty="0"/>
                    <a:t>협업 </a:t>
                  </a:r>
                  <a:r>
                    <a:rPr lang="en-US" altLang="ko-KR" dirty="0"/>
                    <a:t>- Git</a:t>
                  </a:r>
                </a:p>
              </p:txBody>
            </p:sp>
            <p:sp>
              <p:nvSpPr>
                <p:cNvPr id="216" name="TextBox 215">
                  <a:extLst>
                    <a:ext uri="{FF2B5EF4-FFF2-40B4-BE49-F238E27FC236}">
                      <a16:creationId xmlns:a16="http://schemas.microsoft.com/office/drawing/2014/main" id="{A0B58776-45E0-1303-A657-38AD46418270}"/>
                    </a:ext>
                  </a:extLst>
                </p:cNvPr>
                <p:cNvSpPr txBox="1"/>
                <p:nvPr/>
              </p:nvSpPr>
              <p:spPr>
                <a:xfrm>
                  <a:off x="7837690" y="4345668"/>
                  <a:ext cx="1152239" cy="161159"/>
                </a:xfrm>
                <a:prstGeom prst="rect">
                  <a:avLst/>
                </a:prstGeom>
                <a:noFill/>
                <a:effectLst/>
              </p:spPr>
              <p:txBody>
                <a:bodyPr wrap="none" lIns="0" tIns="7200" rIns="0" bIns="0" rtlCol="0" anchor="ctr">
                  <a:spAutoFit/>
                </a:bodyPr>
                <a:lstStyle/>
                <a:p>
                  <a:r>
                    <a:rPr lang="ko-KR" altLang="en-US" sz="1000" spc="-160" dirty="0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latin typeface="Noto Sans KR" panose="020B0200000000000000" pitchFamily="50" charset="-127"/>
                      <a:ea typeface="Noto Sans KR" panose="020B0200000000000000" pitchFamily="50" charset="-127"/>
                      <a:cs typeface="Pretendard" panose="02000503000000020004" pitchFamily="2" charset="-127"/>
                    </a:rPr>
                    <a:t>■ ■ ■ </a:t>
                  </a:r>
                  <a:r>
                    <a:rPr lang="ko-KR" altLang="en-US" sz="1000" spc="-160" dirty="0">
                      <a:solidFill>
                        <a:schemeClr val="bg1">
                          <a:lumMod val="85000"/>
                        </a:schemeClr>
                      </a:solidFill>
                      <a:latin typeface="Noto Sans KR" panose="020B0200000000000000" pitchFamily="50" charset="-127"/>
                      <a:ea typeface="Noto Sans KR" panose="020B0200000000000000" pitchFamily="50" charset="-127"/>
                      <a:cs typeface="Pretendard" panose="02000503000000020004" pitchFamily="2" charset="-127"/>
                    </a:rPr>
                    <a:t>■ ■</a:t>
                  </a:r>
                  <a:r>
                    <a:rPr lang="ko-KR" altLang="en-US" sz="1000" spc="-160" dirty="0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latin typeface="Noto Sans KR" panose="020B0200000000000000" pitchFamily="50" charset="-127"/>
                      <a:ea typeface="Noto Sans KR" panose="020B0200000000000000" pitchFamily="50" charset="-127"/>
                      <a:cs typeface="Pretendard" panose="02000503000000020004" pitchFamily="2" charset="-127"/>
                    </a:rPr>
                    <a:t> </a:t>
                  </a:r>
                  <a:r>
                    <a:rPr lang="ko-KR" altLang="en-US" sz="1000" spc="-160" dirty="0">
                      <a:solidFill>
                        <a:schemeClr val="bg1">
                          <a:lumMod val="85000"/>
                        </a:schemeClr>
                      </a:solidFill>
                      <a:latin typeface="Noto Sans KR" panose="020B0200000000000000" pitchFamily="50" charset="-127"/>
                      <a:ea typeface="Noto Sans KR" panose="020B0200000000000000" pitchFamily="50" charset="-127"/>
                      <a:cs typeface="Pretendard" panose="02000503000000020004" pitchFamily="2" charset="-127"/>
                    </a:rPr>
                    <a:t>■ ■ ■ ■ ■</a:t>
                  </a:r>
                  <a:endParaRPr lang="en-US" altLang="ko-KR" sz="1000" spc="-160" dirty="0">
                    <a:solidFill>
                      <a:schemeClr val="bg1">
                        <a:lumMod val="85000"/>
                      </a:schemeClr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  <a:cs typeface="Pretendard" panose="02000503000000020004" pitchFamily="2" charset="-127"/>
                  </a:endParaRPr>
                </a:p>
              </p:txBody>
            </p:sp>
          </p:grpSp>
          <p:grpSp>
            <p:nvGrpSpPr>
              <p:cNvPr id="17" name="그룹 16">
                <a:extLst>
                  <a:ext uri="{FF2B5EF4-FFF2-40B4-BE49-F238E27FC236}">
                    <a16:creationId xmlns:a16="http://schemas.microsoft.com/office/drawing/2014/main" id="{A1D94325-D2C3-7C3B-BCAE-AB7255450CF9}"/>
                  </a:ext>
                </a:extLst>
              </p:cNvPr>
              <p:cNvGrpSpPr/>
              <p:nvPr/>
            </p:nvGrpSpPr>
            <p:grpSpPr>
              <a:xfrm>
                <a:off x="4741761" y="4767356"/>
                <a:ext cx="1152239" cy="315047"/>
                <a:chOff x="7900257" y="4474095"/>
                <a:chExt cx="1152239" cy="315047"/>
              </a:xfrm>
            </p:grpSpPr>
            <p:sp>
              <p:nvSpPr>
                <p:cNvPr id="218" name="TextBox 217">
                  <a:extLst>
                    <a:ext uri="{FF2B5EF4-FFF2-40B4-BE49-F238E27FC236}">
                      <a16:creationId xmlns:a16="http://schemas.microsoft.com/office/drawing/2014/main" id="{D90E609D-C917-5E6F-7C30-1A7DD9B89597}"/>
                    </a:ext>
                  </a:extLst>
                </p:cNvPr>
                <p:cNvSpPr txBox="1"/>
                <p:nvPr/>
              </p:nvSpPr>
              <p:spPr>
                <a:xfrm>
                  <a:off x="7900257" y="4474095"/>
                  <a:ext cx="1122102" cy="153888"/>
                </a:xfrm>
                <a:prstGeom prst="rect">
                  <a:avLst/>
                </a:prstGeom>
                <a:noFill/>
                <a:effectLst/>
              </p:spPr>
              <p:txBody>
                <a:bodyPr wrap="none" lIns="0" tIns="0" rIns="0" bIns="0" rtlCol="0" anchor="t">
                  <a:spAutoFit/>
                </a:bodyPr>
                <a:lstStyle>
                  <a:defPPr>
                    <a:defRPr lang="ko-KR"/>
                  </a:defPPr>
                  <a:lvl1pPr>
                    <a:defRPr sz="100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defRPr>
                  </a:lvl1pPr>
                </a:lstStyle>
                <a:p>
                  <a:r>
                    <a:rPr lang="ko-KR" altLang="en-US" dirty="0"/>
                    <a:t>데이터 관리 </a:t>
                  </a:r>
                  <a:r>
                    <a:rPr lang="en-US" altLang="ko-KR" dirty="0"/>
                    <a:t>- MySQL</a:t>
                  </a:r>
                </a:p>
              </p:txBody>
            </p:sp>
            <p:sp>
              <p:nvSpPr>
                <p:cNvPr id="219" name="TextBox 218">
                  <a:extLst>
                    <a:ext uri="{FF2B5EF4-FFF2-40B4-BE49-F238E27FC236}">
                      <a16:creationId xmlns:a16="http://schemas.microsoft.com/office/drawing/2014/main" id="{4548FA9F-DBCC-9D10-D174-08DE861FCA3C}"/>
                    </a:ext>
                  </a:extLst>
                </p:cNvPr>
                <p:cNvSpPr txBox="1"/>
                <p:nvPr/>
              </p:nvSpPr>
              <p:spPr>
                <a:xfrm>
                  <a:off x="7900257" y="4627983"/>
                  <a:ext cx="1152239" cy="161159"/>
                </a:xfrm>
                <a:prstGeom prst="rect">
                  <a:avLst/>
                </a:prstGeom>
                <a:noFill/>
                <a:effectLst/>
              </p:spPr>
              <p:txBody>
                <a:bodyPr wrap="none" lIns="0" tIns="7200" rIns="0" bIns="0" rtlCol="0" anchor="ctr">
                  <a:spAutoFit/>
                </a:bodyPr>
                <a:lstStyle/>
                <a:p>
                  <a:r>
                    <a:rPr lang="ko-KR" altLang="en-US" sz="1000" spc="-160" dirty="0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latin typeface="Noto Sans KR" panose="020B0200000000000000" pitchFamily="50" charset="-127"/>
                      <a:ea typeface="Noto Sans KR" panose="020B0200000000000000" pitchFamily="50" charset="-127"/>
                      <a:cs typeface="Pretendard" panose="02000503000000020004" pitchFamily="2" charset="-127"/>
                    </a:rPr>
                    <a:t>■ ■ </a:t>
                  </a:r>
                  <a:r>
                    <a:rPr lang="ko-KR" altLang="en-US" sz="1000" spc="-160" dirty="0">
                      <a:solidFill>
                        <a:schemeClr val="bg1">
                          <a:lumMod val="85000"/>
                        </a:schemeClr>
                      </a:solidFill>
                      <a:latin typeface="Noto Sans KR" panose="020B0200000000000000" pitchFamily="50" charset="-127"/>
                      <a:ea typeface="Noto Sans KR" panose="020B0200000000000000" pitchFamily="50" charset="-127"/>
                      <a:cs typeface="Pretendard" panose="02000503000000020004" pitchFamily="2" charset="-127"/>
                    </a:rPr>
                    <a:t>■ ■ ■ ■ ■ ■ ■ ■</a:t>
                  </a:r>
                  <a:endParaRPr lang="en-US" altLang="ko-KR" sz="1000" spc="-160" dirty="0">
                    <a:solidFill>
                      <a:schemeClr val="bg1">
                        <a:lumMod val="85000"/>
                      </a:schemeClr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  <a:cs typeface="Pretendard" panose="02000503000000020004" pitchFamily="2" charset="-127"/>
                  </a:endParaRPr>
                </a:p>
              </p:txBody>
            </p:sp>
          </p:grpSp>
        </p:grpSp>
      </p:grpSp>
      <p:grpSp>
        <p:nvGrpSpPr>
          <p:cNvPr id="126" name="그룹 125">
            <a:extLst>
              <a:ext uri="{FF2B5EF4-FFF2-40B4-BE49-F238E27FC236}">
                <a16:creationId xmlns:a16="http://schemas.microsoft.com/office/drawing/2014/main" id="{60A42AA6-4F90-98A3-127D-FB5F6F0628C5}"/>
              </a:ext>
            </a:extLst>
          </p:cNvPr>
          <p:cNvGrpSpPr/>
          <p:nvPr/>
        </p:nvGrpSpPr>
        <p:grpSpPr>
          <a:xfrm>
            <a:off x="652390" y="1421052"/>
            <a:ext cx="5472652" cy="4101400"/>
            <a:chOff x="408914" y="1421052"/>
            <a:chExt cx="5472652" cy="4101400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88C05074-DABB-4CF2-D6B7-167BB0282B5B}"/>
                </a:ext>
              </a:extLst>
            </p:cNvPr>
            <p:cNvSpPr txBox="1"/>
            <p:nvPr/>
          </p:nvSpPr>
          <p:spPr>
            <a:xfrm>
              <a:off x="1721394" y="1646002"/>
              <a:ext cx="915315" cy="153888"/>
            </a:xfrm>
            <a:prstGeom prst="rect">
              <a:avLst/>
            </a:prstGeom>
            <a:noFill/>
            <a:effectLst/>
          </p:spPr>
          <p:txBody>
            <a:bodyPr wrap="none" lIns="0" tIns="0" rIns="0" bIns="0" rtlCol="0" anchor="t">
              <a:spAutoFit/>
            </a:bodyPr>
            <a:lstStyle/>
            <a:p>
              <a:r>
                <a:rPr lang="ko-KR" altLang="en-US" sz="1000" dirty="0">
                  <a:latin typeface="페이퍼로지 6 SemiBold" pitchFamily="2" charset="-127"/>
                  <a:ea typeface="페이퍼로지 6 SemiBold" pitchFamily="2" charset="-127"/>
                  <a:cs typeface="Pretendard" panose="02000503000000020004" pitchFamily="2" charset="-127"/>
                </a:rPr>
                <a:t>전투 기획</a:t>
              </a:r>
              <a:r>
                <a:rPr lang="en-US" altLang="ko-KR" sz="1000" dirty="0">
                  <a:latin typeface="페이퍼로지 6 SemiBold" pitchFamily="2" charset="-127"/>
                  <a:ea typeface="페이퍼로지 6 SemiBold" pitchFamily="2" charset="-127"/>
                  <a:cs typeface="Pretendard" panose="02000503000000020004" pitchFamily="2" charset="-127"/>
                </a:rPr>
                <a:t> | </a:t>
              </a:r>
              <a:r>
                <a:rPr lang="ko-KR" altLang="en-US" sz="1000" dirty="0">
                  <a:latin typeface="페이퍼로지 6 SemiBold" pitchFamily="2" charset="-127"/>
                  <a:ea typeface="페이퍼로지 6 SemiBold" pitchFamily="2" charset="-127"/>
                  <a:cs typeface="Pretendard" panose="02000503000000020004" pitchFamily="2" charset="-127"/>
                </a:rPr>
                <a:t>홍진선</a:t>
              </a:r>
            </a:p>
          </p:txBody>
        </p:sp>
        <p:grpSp>
          <p:nvGrpSpPr>
            <p:cNvPr id="90" name="그룹 89">
              <a:extLst>
                <a:ext uri="{FF2B5EF4-FFF2-40B4-BE49-F238E27FC236}">
                  <a16:creationId xmlns:a16="http://schemas.microsoft.com/office/drawing/2014/main" id="{9774ACA7-BE2E-BF22-4843-11227285A340}"/>
                </a:ext>
              </a:extLst>
            </p:cNvPr>
            <p:cNvGrpSpPr/>
            <p:nvPr/>
          </p:nvGrpSpPr>
          <p:grpSpPr>
            <a:xfrm>
              <a:off x="1721394" y="2025503"/>
              <a:ext cx="3596633" cy="625610"/>
              <a:chOff x="1990782" y="1984363"/>
              <a:chExt cx="3596633" cy="625610"/>
            </a:xfrm>
          </p:grpSpPr>
          <p:grpSp>
            <p:nvGrpSpPr>
              <p:cNvPr id="89" name="그룹 88">
                <a:extLst>
                  <a:ext uri="{FF2B5EF4-FFF2-40B4-BE49-F238E27FC236}">
                    <a16:creationId xmlns:a16="http://schemas.microsoft.com/office/drawing/2014/main" id="{50097BAF-8AC0-95CC-8482-B9E1DE82B434}"/>
                  </a:ext>
                </a:extLst>
              </p:cNvPr>
              <p:cNvGrpSpPr/>
              <p:nvPr/>
            </p:nvGrpSpPr>
            <p:grpSpPr>
              <a:xfrm>
                <a:off x="1990782" y="1984363"/>
                <a:ext cx="1307479" cy="625610"/>
                <a:chOff x="1990782" y="1984363"/>
                <a:chExt cx="1307479" cy="625610"/>
              </a:xfrm>
            </p:grpSpPr>
            <p:grpSp>
              <p:nvGrpSpPr>
                <p:cNvPr id="85" name="그룹 84">
                  <a:extLst>
                    <a:ext uri="{FF2B5EF4-FFF2-40B4-BE49-F238E27FC236}">
                      <a16:creationId xmlns:a16="http://schemas.microsoft.com/office/drawing/2014/main" id="{D8E47243-0FDA-8496-46D7-5845397CE494}"/>
                    </a:ext>
                  </a:extLst>
                </p:cNvPr>
                <p:cNvGrpSpPr/>
                <p:nvPr/>
              </p:nvGrpSpPr>
              <p:grpSpPr>
                <a:xfrm>
                  <a:off x="1990782" y="2201514"/>
                  <a:ext cx="1075044" cy="180000"/>
                  <a:chOff x="1990782" y="2038461"/>
                  <a:chExt cx="1075044" cy="180000"/>
                </a:xfrm>
              </p:grpSpPr>
              <p:sp>
                <p:nvSpPr>
                  <p:cNvPr id="53" name="TextBox 52">
                    <a:extLst>
                      <a:ext uri="{FF2B5EF4-FFF2-40B4-BE49-F238E27FC236}">
                        <a16:creationId xmlns:a16="http://schemas.microsoft.com/office/drawing/2014/main" id="{321F83D3-D349-2FF6-1DA8-94E2E493E1D9}"/>
                      </a:ext>
                    </a:extLst>
                  </p:cNvPr>
                  <p:cNvSpPr txBox="1"/>
                  <p:nvPr/>
                </p:nvSpPr>
                <p:spPr>
                  <a:xfrm>
                    <a:off x="2170782" y="2059212"/>
                    <a:ext cx="895044" cy="138499"/>
                  </a:xfrm>
                  <a:prstGeom prst="rect">
                    <a:avLst/>
                  </a:prstGeom>
                  <a:noFill/>
                  <a:effectLst/>
                </p:spPr>
                <p:txBody>
                  <a:bodyPr wrap="none" lIns="72000" tIns="0" rIns="0" bIns="0" rtlCol="0" anchor="b">
                    <a:spAutoFit/>
                  </a:bodyPr>
                  <a:lstStyle/>
                  <a:p>
                    <a:r>
                      <a:rPr lang="en-US" altLang="ko-KR" sz="9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010-2052-2419</a:t>
                    </a:r>
                    <a:endParaRPr lang="ko-KR" altLang="en-US" sz="900" dirty="0"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endParaRPr>
                  </a:p>
                </p:txBody>
              </p:sp>
              <p:pic>
                <p:nvPicPr>
                  <p:cNvPr id="56" name="Picture 2">
                    <a:extLst>
                      <a:ext uri="{FF2B5EF4-FFF2-40B4-BE49-F238E27FC236}">
                        <a16:creationId xmlns:a16="http://schemas.microsoft.com/office/drawing/2014/main" id="{9E22FC28-5359-5585-F2FA-F94B79F0123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>
                    <a:clrChange>
                      <a:clrFrom>
                        <a:srgbClr val="FFFFFF"/>
                      </a:clrFrom>
                      <a:clrTo>
                        <a:srgbClr val="FFFFFF">
                          <a:alpha val="0"/>
                        </a:srgbClr>
                      </a:clrTo>
                    </a:clrChange>
                    <a:biLevel thresh="50000"/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30587" t="8239" r="58028" b="67601"/>
                  <a:stretch>
                    <a:fillRect/>
                  </a:stretch>
                </p:blipFill>
                <p:spPr bwMode="auto">
                  <a:xfrm>
                    <a:off x="1990782" y="2038461"/>
                    <a:ext cx="180000" cy="180000"/>
                  </a:xfrm>
                  <a:prstGeom prst="ellipse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84" name="그룹 83">
                  <a:extLst>
                    <a:ext uri="{FF2B5EF4-FFF2-40B4-BE49-F238E27FC236}">
                      <a16:creationId xmlns:a16="http://schemas.microsoft.com/office/drawing/2014/main" id="{7807C45C-1626-48F5-E9F6-9E748975F16F}"/>
                    </a:ext>
                  </a:extLst>
                </p:cNvPr>
                <p:cNvGrpSpPr/>
                <p:nvPr/>
              </p:nvGrpSpPr>
              <p:grpSpPr>
                <a:xfrm>
                  <a:off x="1990782" y="2429973"/>
                  <a:ext cx="1307479" cy="180000"/>
                  <a:chOff x="1997615" y="2348513"/>
                  <a:chExt cx="1307479" cy="180000"/>
                </a:xfrm>
              </p:grpSpPr>
              <p:sp>
                <p:nvSpPr>
                  <p:cNvPr id="23" name="TextBox 22">
                    <a:extLst>
                      <a:ext uri="{FF2B5EF4-FFF2-40B4-BE49-F238E27FC236}">
                        <a16:creationId xmlns:a16="http://schemas.microsoft.com/office/drawing/2014/main" id="{D4A6C0AD-1050-4EA7-FAF3-32CF87176AB5}"/>
                      </a:ext>
                    </a:extLst>
                  </p:cNvPr>
                  <p:cNvSpPr txBox="1"/>
                  <p:nvPr/>
                </p:nvSpPr>
                <p:spPr>
                  <a:xfrm>
                    <a:off x="2177615" y="2369264"/>
                    <a:ext cx="1127479" cy="138499"/>
                  </a:xfrm>
                  <a:prstGeom prst="rect">
                    <a:avLst/>
                  </a:prstGeom>
                  <a:noFill/>
                  <a:effectLst/>
                </p:spPr>
                <p:txBody>
                  <a:bodyPr wrap="none" lIns="72000" tIns="0" rIns="0" bIns="0" rtlCol="0" anchor="b">
                    <a:spAutoFit/>
                  </a:bodyPr>
                  <a:lstStyle/>
                  <a:p>
                    <a:r>
                      <a:rPr lang="en-US" altLang="ko-KR" sz="9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hjs0913@naver.com</a:t>
                    </a:r>
                    <a:endParaRPr lang="ko-KR" altLang="en-US" sz="900" dirty="0"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endParaRPr>
                  </a:p>
                </p:txBody>
              </p:sp>
              <p:pic>
                <p:nvPicPr>
                  <p:cNvPr id="52" name="Picture 2">
                    <a:extLst>
                      <a:ext uri="{FF2B5EF4-FFF2-40B4-BE49-F238E27FC236}">
                        <a16:creationId xmlns:a16="http://schemas.microsoft.com/office/drawing/2014/main" id="{6464581E-E28F-51FE-7686-A7AB5792911D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4">
                    <a:clrChange>
                      <a:clrFrom>
                        <a:srgbClr val="FFFFFF"/>
                      </a:clrFrom>
                      <a:clrTo>
                        <a:srgbClr val="FFFFFF">
                          <a:alpha val="0"/>
                        </a:srgbClr>
                      </a:clrTo>
                    </a:clrChange>
                    <a:biLevel thresh="50000"/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44206" t="8239" r="44409" b="67601"/>
                  <a:stretch>
                    <a:fillRect/>
                  </a:stretch>
                </p:blipFill>
                <p:spPr bwMode="auto">
                  <a:xfrm>
                    <a:off x="1997615" y="2348513"/>
                    <a:ext cx="180000" cy="180000"/>
                  </a:xfrm>
                  <a:prstGeom prst="ellipse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sp>
              <p:nvSpPr>
                <p:cNvPr id="78" name="TextBox 77">
                  <a:extLst>
                    <a:ext uri="{FF2B5EF4-FFF2-40B4-BE49-F238E27FC236}">
                      <a16:creationId xmlns:a16="http://schemas.microsoft.com/office/drawing/2014/main" id="{A50D788B-81F7-05D6-CE65-FFBA8743076F}"/>
                    </a:ext>
                  </a:extLst>
                </p:cNvPr>
                <p:cNvSpPr txBox="1"/>
                <p:nvPr/>
              </p:nvSpPr>
              <p:spPr>
                <a:xfrm>
                  <a:off x="1990782" y="1984363"/>
                  <a:ext cx="456856" cy="138499"/>
                </a:xfrm>
                <a:prstGeom prst="rect">
                  <a:avLst/>
                </a:prstGeom>
                <a:noFill/>
                <a:effectLst/>
              </p:spPr>
              <p:txBody>
                <a:bodyPr wrap="none" lIns="0" tIns="0" rIns="0" bIns="0" rtlCol="0" anchor="b">
                  <a:spAutoFit/>
                </a:bodyPr>
                <a:lstStyle/>
                <a:p>
                  <a:r>
                    <a:rPr lang="en-US" altLang="ko-KR" sz="900" dirty="0">
                      <a:solidFill>
                        <a:schemeClr val="bg1">
                          <a:lumMod val="50000"/>
                        </a:schemeClr>
                      </a:solidFill>
                      <a:latin typeface="페이퍼로지 6 SemiBold" pitchFamily="2" charset="-127"/>
                      <a:ea typeface="페이퍼로지 6 SemiBold" pitchFamily="2" charset="-127"/>
                      <a:cs typeface="Pretendard" panose="02000503000000020004" pitchFamily="2" charset="-127"/>
                    </a:rPr>
                    <a:t>contact</a:t>
                  </a:r>
                  <a:endParaRPr lang="ko-KR" altLang="en-US" sz="900" dirty="0">
                    <a:solidFill>
                      <a:schemeClr val="bg1">
                        <a:lumMod val="50000"/>
                      </a:schemeClr>
                    </a:solidFill>
                    <a:latin typeface="페이퍼로지 6 SemiBold" pitchFamily="2" charset="-127"/>
                    <a:ea typeface="페이퍼로지 6 SemiBold" pitchFamily="2" charset="-127"/>
                    <a:cs typeface="Pretendard" panose="02000503000000020004" pitchFamily="2" charset="-127"/>
                  </a:endParaRPr>
                </a:p>
              </p:txBody>
            </p:sp>
          </p:grpSp>
          <p:grpSp>
            <p:nvGrpSpPr>
              <p:cNvPr id="88" name="그룹 87">
                <a:extLst>
                  <a:ext uri="{FF2B5EF4-FFF2-40B4-BE49-F238E27FC236}">
                    <a16:creationId xmlns:a16="http://schemas.microsoft.com/office/drawing/2014/main" id="{9ED0F0A0-AAD0-2E4A-119A-F82A5B731868}"/>
                  </a:ext>
                </a:extLst>
              </p:cNvPr>
              <p:cNvGrpSpPr/>
              <p:nvPr/>
            </p:nvGrpSpPr>
            <p:grpSpPr>
              <a:xfrm>
                <a:off x="3621101" y="1984363"/>
                <a:ext cx="1966314" cy="397151"/>
                <a:chOff x="3731976" y="1984363"/>
                <a:chExt cx="1966314" cy="397151"/>
              </a:xfrm>
            </p:grpSpPr>
            <p:grpSp>
              <p:nvGrpSpPr>
                <p:cNvPr id="86" name="그룹 85">
                  <a:extLst>
                    <a:ext uri="{FF2B5EF4-FFF2-40B4-BE49-F238E27FC236}">
                      <a16:creationId xmlns:a16="http://schemas.microsoft.com/office/drawing/2014/main" id="{37AABFF7-4111-048F-B59D-2FF36AB2A461}"/>
                    </a:ext>
                  </a:extLst>
                </p:cNvPr>
                <p:cNvGrpSpPr/>
                <p:nvPr/>
              </p:nvGrpSpPr>
              <p:grpSpPr>
                <a:xfrm>
                  <a:off x="3731976" y="2201514"/>
                  <a:ext cx="1966314" cy="180000"/>
                  <a:chOff x="3731976" y="2038461"/>
                  <a:chExt cx="1966314" cy="180000"/>
                </a:xfrm>
              </p:grpSpPr>
              <p:sp>
                <p:nvSpPr>
                  <p:cNvPr id="69" name="TextBox 68">
                    <a:extLst>
                      <a:ext uri="{FF2B5EF4-FFF2-40B4-BE49-F238E27FC236}">
                        <a16:creationId xmlns:a16="http://schemas.microsoft.com/office/drawing/2014/main" id="{51037130-8207-9237-9500-C556098DA85E}"/>
                      </a:ext>
                    </a:extLst>
                  </p:cNvPr>
                  <p:cNvSpPr txBox="1"/>
                  <p:nvPr/>
                </p:nvSpPr>
                <p:spPr>
                  <a:xfrm>
                    <a:off x="3911976" y="2059212"/>
                    <a:ext cx="1786314" cy="138499"/>
                  </a:xfrm>
                  <a:prstGeom prst="rect">
                    <a:avLst/>
                  </a:prstGeom>
                  <a:noFill/>
                  <a:effectLst/>
                </p:spPr>
                <p:txBody>
                  <a:bodyPr wrap="none" lIns="72000" tIns="0" rIns="0" bIns="0" rtlCol="0" anchor="b">
                    <a:spAutoFit/>
                  </a:bodyPr>
                  <a:lstStyle/>
                  <a:p>
                    <a:r>
                      <a:rPr lang="en-US" altLang="ko-KR" sz="90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  <a:hlinkClick r:id="rId5"/>
                      </a:rPr>
                      <a:t>https://hjsportfoliolist.netlify.app/</a:t>
                    </a:r>
                    <a:endParaRPr lang="en-US" altLang="ko-KR" sz="900" dirty="0"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endParaRPr>
                  </a:p>
                </p:txBody>
              </p:sp>
              <p:pic>
                <p:nvPicPr>
                  <p:cNvPr id="71" name="Picture 2">
                    <a:extLst>
                      <a:ext uri="{FF2B5EF4-FFF2-40B4-BE49-F238E27FC236}">
                        <a16:creationId xmlns:a16="http://schemas.microsoft.com/office/drawing/2014/main" id="{7CF48518-D9E5-202E-BEE8-2F8B4894AE07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4">
                    <a:clrChange>
                      <a:clrFrom>
                        <a:srgbClr val="FFFFFF"/>
                      </a:clrFrom>
                      <a:clrTo>
                        <a:srgbClr val="FFFFFF">
                          <a:alpha val="0"/>
                        </a:srgbClr>
                      </a:clrTo>
                    </a:clrChange>
                    <a:biLevel thresh="50000"/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71766" t="8239" r="16849" b="67601"/>
                  <a:stretch>
                    <a:fillRect/>
                  </a:stretch>
                </p:blipFill>
                <p:spPr bwMode="auto">
                  <a:xfrm>
                    <a:off x="3731976" y="2038461"/>
                    <a:ext cx="180000" cy="180000"/>
                  </a:xfrm>
                  <a:prstGeom prst="ellipse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sp>
              <p:nvSpPr>
                <p:cNvPr id="79" name="TextBox 78">
                  <a:extLst>
                    <a:ext uri="{FF2B5EF4-FFF2-40B4-BE49-F238E27FC236}">
                      <a16:creationId xmlns:a16="http://schemas.microsoft.com/office/drawing/2014/main" id="{876D1C10-8233-51F0-D649-F1DFB58A1E0B}"/>
                    </a:ext>
                  </a:extLst>
                </p:cNvPr>
                <p:cNvSpPr txBox="1"/>
                <p:nvPr/>
              </p:nvSpPr>
              <p:spPr>
                <a:xfrm>
                  <a:off x="3731976" y="1984363"/>
                  <a:ext cx="211596" cy="138499"/>
                </a:xfrm>
                <a:prstGeom prst="rect">
                  <a:avLst/>
                </a:prstGeom>
                <a:noFill/>
                <a:effectLst/>
              </p:spPr>
              <p:txBody>
                <a:bodyPr wrap="none" lIns="0" tIns="0" rIns="0" bIns="0" rtlCol="0" anchor="b">
                  <a:spAutoFit/>
                </a:bodyPr>
                <a:lstStyle/>
                <a:p>
                  <a:r>
                    <a:rPr lang="en-US" altLang="ko-KR" sz="900" dirty="0">
                      <a:solidFill>
                        <a:schemeClr val="bg1">
                          <a:lumMod val="50000"/>
                        </a:schemeClr>
                      </a:solidFill>
                      <a:latin typeface="페이퍼로지 6 SemiBold" pitchFamily="2" charset="-127"/>
                      <a:ea typeface="페이퍼로지 6 SemiBold" pitchFamily="2" charset="-127"/>
                      <a:cs typeface="Pretendard" panose="02000503000000020004" pitchFamily="2" charset="-127"/>
                    </a:rPr>
                    <a:t>site</a:t>
                  </a:r>
                  <a:endParaRPr lang="ko-KR" altLang="en-US" sz="900" dirty="0">
                    <a:solidFill>
                      <a:schemeClr val="bg1">
                        <a:lumMod val="50000"/>
                      </a:schemeClr>
                    </a:solidFill>
                    <a:latin typeface="페이퍼로지 6 SemiBold" pitchFamily="2" charset="-127"/>
                    <a:ea typeface="페이퍼로지 6 SemiBold" pitchFamily="2" charset="-127"/>
                    <a:cs typeface="Pretendard" panose="02000503000000020004" pitchFamily="2" charset="-127"/>
                  </a:endParaRPr>
                </a:p>
              </p:txBody>
            </p:sp>
          </p:grpSp>
        </p:grp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813F45AB-4019-02AE-27ED-3FF128632DBF}"/>
                </a:ext>
              </a:extLst>
            </p:cNvPr>
            <p:cNvSpPr txBox="1"/>
            <p:nvPr/>
          </p:nvSpPr>
          <p:spPr>
            <a:xfrm>
              <a:off x="408914" y="3192868"/>
              <a:ext cx="5472652" cy="445315"/>
            </a:xfrm>
            <a:prstGeom prst="rect">
              <a:avLst/>
            </a:prstGeom>
            <a:noFill/>
            <a:effectLst/>
          </p:spPr>
          <p:txBody>
            <a:bodyPr wrap="none" lIns="0" tIns="0" rIns="0" bIns="0" rtlCol="0" anchor="t">
              <a:spAutoFit/>
            </a:bodyPr>
            <a:lstStyle/>
            <a:p>
              <a:pPr>
                <a:lnSpc>
                  <a:spcPct val="130000"/>
                </a:lnSpc>
                <a:spcAft>
                  <a:spcPts val="400"/>
                </a:spcAft>
              </a:pPr>
              <a:r>
                <a:rPr lang="ko-KR" altLang="en-US" sz="10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안녕하세요</a:t>
              </a:r>
              <a:r>
                <a:rPr lang="en-US" altLang="ko-KR" sz="10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! </a:t>
              </a:r>
              <a:r>
                <a:rPr lang="ko-KR" altLang="en-US" sz="10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전투 기획자를 꿈꾸는 홍진선입니다</a:t>
              </a:r>
              <a:r>
                <a:rPr lang="en-US" altLang="ko-KR" sz="10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.</a:t>
              </a:r>
            </a:p>
            <a:p>
              <a:pPr>
                <a:lnSpc>
                  <a:spcPct val="130000"/>
                </a:lnSpc>
                <a:spcAft>
                  <a:spcPts val="400"/>
                </a:spcAft>
              </a:pPr>
              <a:r>
                <a:rPr lang="ko-KR" altLang="en-US" sz="10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캐릭터의 컨셉에 어울리는 전투를 설계하여 유저들에게 몰입감과 즐거움을 선사하는 전투 기획자가 되겠습니다</a:t>
              </a:r>
              <a:r>
                <a:rPr lang="en-US" altLang="ko-KR" sz="10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.</a:t>
              </a:r>
            </a:p>
          </p:txBody>
        </p:sp>
        <p:grpSp>
          <p:nvGrpSpPr>
            <p:cNvPr id="121" name="그룹 120">
              <a:extLst>
                <a:ext uri="{FF2B5EF4-FFF2-40B4-BE49-F238E27FC236}">
                  <a16:creationId xmlns:a16="http://schemas.microsoft.com/office/drawing/2014/main" id="{71C0F047-FF92-5540-68D5-9B213438D1F8}"/>
                </a:ext>
              </a:extLst>
            </p:cNvPr>
            <p:cNvGrpSpPr/>
            <p:nvPr/>
          </p:nvGrpSpPr>
          <p:grpSpPr>
            <a:xfrm>
              <a:off x="408914" y="4078775"/>
              <a:ext cx="4616648" cy="1443677"/>
              <a:chOff x="408914" y="3534757"/>
              <a:chExt cx="4616648" cy="1443677"/>
            </a:xfrm>
          </p:grpSpPr>
          <p:sp>
            <p:nvSpPr>
              <p:cNvPr id="102" name="TextBox 101">
                <a:extLst>
                  <a:ext uri="{FF2B5EF4-FFF2-40B4-BE49-F238E27FC236}">
                    <a16:creationId xmlns:a16="http://schemas.microsoft.com/office/drawing/2014/main" id="{C348AF6C-AEAD-9F70-2EDC-7C16559F13EC}"/>
                  </a:ext>
                </a:extLst>
              </p:cNvPr>
              <p:cNvSpPr txBox="1"/>
              <p:nvPr/>
            </p:nvSpPr>
            <p:spPr>
              <a:xfrm>
                <a:off x="408914" y="3791891"/>
                <a:ext cx="4616648" cy="1186543"/>
              </a:xfrm>
              <a:prstGeom prst="rect">
                <a:avLst/>
              </a:prstGeom>
              <a:noFill/>
              <a:effectLst/>
            </p:spPr>
            <p:txBody>
              <a:bodyPr wrap="none" lIns="0" tIns="0" rIns="0" bIns="0" rtlCol="0" anchor="t">
                <a:spAutoFit/>
              </a:bodyPr>
              <a:lstStyle/>
              <a:p>
                <a:pPr indent="-171450">
                  <a:lnSpc>
                    <a:spcPct val="130000"/>
                  </a:lnSpc>
                  <a:spcAft>
                    <a:spcPts val="400"/>
                  </a:spcAft>
                  <a:buFont typeface="Arial" panose="020B0604020202020204" pitchFamily="34" charset="0"/>
                  <a:buChar char="•"/>
                </a:pPr>
                <a:r>
                  <a:rPr lang="ko-KR" altLang="en-US" sz="1000" dirty="0"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논리적인 사고</a:t>
                </a:r>
                <a:r>
                  <a:rPr lang="en-US" altLang="ko-KR" sz="1000" dirty="0"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 </a:t>
                </a:r>
                <a:r>
                  <a:rPr lang="en-US" altLang="ko-KR" sz="1000" dirty="0">
                    <a:solidFill>
                      <a:schemeClr val="bg1">
                        <a:lumMod val="50000"/>
                      </a:schemeClr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– </a:t>
                </a:r>
                <a:r>
                  <a:rPr lang="ko-KR" altLang="en-US" sz="1000" dirty="0">
                    <a:solidFill>
                      <a:schemeClr val="bg1">
                        <a:lumMod val="50000"/>
                      </a:schemeClr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문제가 생기면 논리적으로 원인을 분석하고</a:t>
                </a:r>
                <a:r>
                  <a:rPr lang="en-US" altLang="ko-KR" sz="1000" dirty="0">
                    <a:solidFill>
                      <a:schemeClr val="bg1">
                        <a:lumMod val="50000"/>
                      </a:schemeClr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 </a:t>
                </a:r>
                <a:r>
                  <a:rPr lang="ko-KR" altLang="en-US" sz="1000" dirty="0">
                    <a:solidFill>
                      <a:schemeClr val="bg1">
                        <a:lumMod val="50000"/>
                      </a:schemeClr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결론을 도출하는 성격</a:t>
                </a:r>
                <a:endParaRPr lang="en-US" altLang="ko-KR" sz="1000" dirty="0">
                  <a:solidFill>
                    <a:schemeClr val="bg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  <a:p>
                <a:pPr marL="171450" indent="-171450">
                  <a:lnSpc>
                    <a:spcPct val="130000"/>
                  </a:lnSpc>
                  <a:spcAft>
                    <a:spcPts val="400"/>
                  </a:spcAft>
                  <a:buFont typeface="Arial" panose="020B0604020202020204" pitchFamily="34" charset="0"/>
                  <a:buChar char="•"/>
                </a:pPr>
                <a:r>
                  <a:rPr lang="ko-KR" altLang="en-US" sz="1000" dirty="0"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다양한 협업 경험 </a:t>
                </a:r>
                <a:r>
                  <a:rPr lang="en-US" altLang="ko-KR" sz="1000" dirty="0">
                    <a:solidFill>
                      <a:schemeClr val="bg1">
                        <a:lumMod val="50000"/>
                      </a:schemeClr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– </a:t>
                </a:r>
                <a:r>
                  <a:rPr lang="ko-KR" altLang="en-US" sz="1000" dirty="0">
                    <a:solidFill>
                      <a:schemeClr val="bg1">
                        <a:lumMod val="50000"/>
                      </a:schemeClr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국비 교육</a:t>
                </a:r>
                <a:r>
                  <a:rPr lang="en-US" altLang="ko-KR" sz="1000" dirty="0">
                    <a:solidFill>
                      <a:schemeClr val="bg1">
                        <a:lumMod val="50000"/>
                      </a:schemeClr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, </a:t>
                </a:r>
                <a:r>
                  <a:rPr lang="ko-KR" altLang="en-US" sz="1000" dirty="0">
                    <a:solidFill>
                      <a:schemeClr val="bg1">
                        <a:lumMod val="50000"/>
                      </a:schemeClr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전공 수업을 통해 여러 팀 프로젝트 진행</a:t>
                </a:r>
                <a:endParaRPr lang="en-US" altLang="ko-KR" sz="1000" dirty="0">
                  <a:solidFill>
                    <a:schemeClr val="bg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  <a:p>
                <a:pPr marL="171450" indent="-171450">
                  <a:lnSpc>
                    <a:spcPct val="130000"/>
                  </a:lnSpc>
                  <a:spcAft>
                    <a:spcPts val="400"/>
                  </a:spcAft>
                  <a:buFont typeface="Arial" panose="020B0604020202020204" pitchFamily="34" charset="0"/>
                  <a:buChar char="•"/>
                </a:pPr>
                <a:r>
                  <a:rPr lang="ko-KR" altLang="en-US" sz="1000" dirty="0"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직무 경험</a:t>
                </a:r>
                <a:r>
                  <a:rPr lang="en-US" altLang="ko-KR" sz="1000" dirty="0"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 </a:t>
                </a:r>
                <a:r>
                  <a:rPr lang="en-US" altLang="ko-KR" sz="1000" dirty="0">
                    <a:solidFill>
                      <a:schemeClr val="bg1">
                        <a:lumMod val="50000"/>
                      </a:schemeClr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– </a:t>
                </a:r>
                <a:r>
                  <a:rPr lang="ko-KR" altLang="en-US" sz="1000" dirty="0">
                    <a:solidFill>
                      <a:schemeClr val="bg1">
                        <a:lumMod val="50000"/>
                      </a:schemeClr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신규 캐릭터 기획</a:t>
                </a:r>
                <a:r>
                  <a:rPr lang="en-US" altLang="ko-KR" sz="1000" dirty="0">
                    <a:solidFill>
                      <a:schemeClr val="bg1">
                        <a:lumMod val="50000"/>
                      </a:schemeClr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, </a:t>
                </a:r>
                <a:r>
                  <a:rPr lang="ko-KR" altLang="en-US" sz="1000" dirty="0" err="1">
                    <a:solidFill>
                      <a:schemeClr val="bg1">
                        <a:lumMod val="50000"/>
                      </a:schemeClr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역기획</a:t>
                </a:r>
                <a:r>
                  <a:rPr lang="ko-KR" altLang="en-US" sz="1000" dirty="0">
                    <a:solidFill>
                      <a:schemeClr val="bg1">
                        <a:lumMod val="50000"/>
                      </a:schemeClr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 등 전투 기획 문서 작성</a:t>
                </a:r>
                <a:endParaRPr lang="en-US" altLang="ko-KR" sz="1000" dirty="0"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endParaRPr>
              </a:p>
              <a:p>
                <a:pPr indent="-171450">
                  <a:lnSpc>
                    <a:spcPct val="130000"/>
                  </a:lnSpc>
                  <a:spcAft>
                    <a:spcPts val="400"/>
                  </a:spcAft>
                  <a:buFont typeface="Arial" panose="020B0604020202020204" pitchFamily="34" charset="0"/>
                  <a:buChar char="•"/>
                </a:pPr>
                <a:r>
                  <a:rPr lang="ko-KR" altLang="en-US" sz="1000" dirty="0"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다 캐릭터 플레이 경험</a:t>
                </a:r>
                <a:r>
                  <a:rPr lang="ko-KR" altLang="en-US" sz="1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 </a:t>
                </a:r>
                <a:r>
                  <a:rPr lang="en-US" altLang="ko-KR" sz="1000" dirty="0">
                    <a:solidFill>
                      <a:schemeClr val="bg1">
                        <a:lumMod val="50000"/>
                      </a:schemeClr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– </a:t>
                </a:r>
                <a:r>
                  <a:rPr lang="ko-KR" altLang="en-US" sz="1000" dirty="0">
                    <a:solidFill>
                      <a:schemeClr val="bg1">
                        <a:lumMod val="50000"/>
                      </a:schemeClr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캐릭터마다 다른 전투를 경험하며 재미를 얻는 유저</a:t>
                </a:r>
                <a:endParaRPr lang="en-US" altLang="ko-KR" sz="1000" dirty="0"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endParaRPr>
              </a:p>
              <a:p>
                <a:pPr indent="-171450">
                  <a:lnSpc>
                    <a:spcPct val="130000"/>
                  </a:lnSpc>
                  <a:spcAft>
                    <a:spcPts val="400"/>
                  </a:spcAft>
                  <a:buFont typeface="Arial" panose="020B0604020202020204" pitchFamily="34" charset="0"/>
                  <a:buChar char="•"/>
                </a:pPr>
                <a:r>
                  <a:rPr lang="ko-KR" altLang="en-US" sz="1000" dirty="0"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전투에 대한 흥미</a:t>
                </a:r>
                <a:r>
                  <a:rPr lang="ko-KR" altLang="en-US" sz="1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 </a:t>
                </a:r>
                <a:r>
                  <a:rPr lang="en-US" altLang="ko-KR" sz="1000" dirty="0">
                    <a:solidFill>
                      <a:schemeClr val="bg1">
                        <a:lumMod val="50000"/>
                      </a:schemeClr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– </a:t>
                </a:r>
                <a:r>
                  <a:rPr lang="ko-KR" altLang="en-US" sz="1000" dirty="0">
                    <a:solidFill>
                      <a:schemeClr val="bg1">
                        <a:lumMod val="50000"/>
                      </a:schemeClr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만화</a:t>
                </a:r>
                <a:r>
                  <a:rPr lang="en-US" altLang="ko-KR" sz="1000" dirty="0">
                    <a:solidFill>
                      <a:schemeClr val="bg1">
                        <a:lumMod val="50000"/>
                      </a:schemeClr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, </a:t>
                </a:r>
                <a:r>
                  <a:rPr lang="ko-KR" altLang="en-US" sz="1000" dirty="0">
                    <a:solidFill>
                      <a:schemeClr val="bg1">
                        <a:lumMod val="50000"/>
                      </a:schemeClr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애니메이션 등 다양한 작품 중 전투가 있는 작품만 보게 되는 성향</a:t>
                </a:r>
                <a:endParaRPr lang="en-US" altLang="ko-KR" sz="1000" dirty="0"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endParaRPr>
              </a:p>
            </p:txBody>
          </p:sp>
          <p:grpSp>
            <p:nvGrpSpPr>
              <p:cNvPr id="106" name="그룹 105">
                <a:extLst>
                  <a:ext uri="{FF2B5EF4-FFF2-40B4-BE49-F238E27FC236}">
                    <a16:creationId xmlns:a16="http://schemas.microsoft.com/office/drawing/2014/main" id="{AA9B4136-6ACD-4BCD-2CDC-2C897C83A707}"/>
                  </a:ext>
                </a:extLst>
              </p:cNvPr>
              <p:cNvGrpSpPr/>
              <p:nvPr/>
            </p:nvGrpSpPr>
            <p:grpSpPr>
              <a:xfrm>
                <a:off x="408914" y="3534757"/>
                <a:ext cx="369827" cy="153888"/>
                <a:chOff x="7253049" y="3490196"/>
                <a:chExt cx="369827" cy="153888"/>
              </a:xfrm>
            </p:grpSpPr>
            <p:sp>
              <p:nvSpPr>
                <p:cNvPr id="104" name="TextBox 103">
                  <a:extLst>
                    <a:ext uri="{FF2B5EF4-FFF2-40B4-BE49-F238E27FC236}">
                      <a16:creationId xmlns:a16="http://schemas.microsoft.com/office/drawing/2014/main" id="{C2C099EB-3A55-A2A6-1B45-140CA11A2E84}"/>
                    </a:ext>
                  </a:extLst>
                </p:cNvPr>
                <p:cNvSpPr txBox="1"/>
                <p:nvPr/>
              </p:nvSpPr>
              <p:spPr>
                <a:xfrm>
                  <a:off x="7253049" y="3490196"/>
                  <a:ext cx="369827" cy="153888"/>
                </a:xfrm>
                <a:prstGeom prst="rect">
                  <a:avLst/>
                </a:prstGeom>
                <a:noFill/>
                <a:effectLst/>
              </p:spPr>
              <p:txBody>
                <a:bodyPr wrap="none" lIns="72000" tIns="0" rIns="72000" bIns="0" rtlCol="0" anchor="t">
                  <a:spAutoFit/>
                </a:bodyPr>
                <a:lstStyle/>
                <a:p>
                  <a:r>
                    <a:rPr lang="ko-KR" altLang="en-US" sz="1000" dirty="0">
                      <a:latin typeface="페이퍼로지 6 SemiBold" pitchFamily="2" charset="-127"/>
                      <a:ea typeface="페이퍼로지 6 SemiBold" pitchFamily="2" charset="-127"/>
                      <a:cs typeface="Pretendard" panose="02000503000000020004" pitchFamily="2" charset="-127"/>
                    </a:rPr>
                    <a:t>강점</a:t>
                  </a:r>
                </a:p>
              </p:txBody>
            </p:sp>
            <p:cxnSp>
              <p:nvCxnSpPr>
                <p:cNvPr id="105" name="직선 연결선 104">
                  <a:extLst>
                    <a:ext uri="{FF2B5EF4-FFF2-40B4-BE49-F238E27FC236}">
                      <a16:creationId xmlns:a16="http://schemas.microsoft.com/office/drawing/2014/main" id="{9B89A938-7CBB-95EB-7958-654CF976C5B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253049" y="3504140"/>
                  <a:ext cx="0" cy="126000"/>
                </a:xfrm>
                <a:prstGeom prst="line">
                  <a:avLst/>
                </a:prstGeom>
                <a:ln w="1905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23" name="그룹 122">
              <a:extLst>
                <a:ext uri="{FF2B5EF4-FFF2-40B4-BE49-F238E27FC236}">
                  <a16:creationId xmlns:a16="http://schemas.microsoft.com/office/drawing/2014/main" id="{3F1D9DAA-383D-4207-7267-3B3E4803A76E}"/>
                </a:ext>
              </a:extLst>
            </p:cNvPr>
            <p:cNvGrpSpPr/>
            <p:nvPr/>
          </p:nvGrpSpPr>
          <p:grpSpPr>
            <a:xfrm>
              <a:off x="408914" y="1421052"/>
              <a:ext cx="962756" cy="1230061"/>
              <a:chOff x="189000" y="1289347"/>
              <a:chExt cx="698855" cy="892889"/>
            </a:xfrm>
          </p:grpSpPr>
          <p:pic>
            <p:nvPicPr>
              <p:cNvPr id="124" name="그림 123" descr="인간의 얼굴, 사람, 목, 턱이(가) 표시된 사진&#10;&#10;AI 생성 콘텐츠는 정확하지 않을 수 있습니다.">
                <a:extLst>
                  <a:ext uri="{FF2B5EF4-FFF2-40B4-BE49-F238E27FC236}">
                    <a16:creationId xmlns:a16="http://schemas.microsoft.com/office/drawing/2014/main" id="{A248E0D9-39B3-F1DA-6FA5-A30B7C43FBC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89000" y="1289347"/>
                <a:ext cx="698855" cy="892889"/>
              </a:xfrm>
              <a:prstGeom prst="rect">
                <a:avLst/>
              </a:prstGeom>
            </p:spPr>
          </p:pic>
          <p:sp>
            <p:nvSpPr>
              <p:cNvPr id="125" name="직사각형 124">
                <a:extLst>
                  <a:ext uri="{FF2B5EF4-FFF2-40B4-BE49-F238E27FC236}">
                    <a16:creationId xmlns:a16="http://schemas.microsoft.com/office/drawing/2014/main" id="{6028095F-9AED-618A-A721-08747595AD9D}"/>
                  </a:ext>
                </a:extLst>
              </p:cNvPr>
              <p:cNvSpPr/>
              <p:nvPr/>
            </p:nvSpPr>
            <p:spPr>
              <a:xfrm>
                <a:off x="189000" y="1289347"/>
                <a:ext cx="698855" cy="892889"/>
              </a:xfrm>
              <a:prstGeom prst="rect">
                <a:avLst/>
              </a:prstGeom>
              <a:noFill/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9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553963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F0C3D3-8A96-9518-1156-38CDC77992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A2426F7-09D4-847F-4C2A-7539CBC57D7D}"/>
              </a:ext>
            </a:extLst>
          </p:cNvPr>
          <p:cNvSpPr txBox="1"/>
          <p:nvPr/>
        </p:nvSpPr>
        <p:spPr>
          <a:xfrm>
            <a:off x="290508" y="538432"/>
            <a:ext cx="1376980" cy="169277"/>
          </a:xfrm>
          <a:prstGeom prst="rect">
            <a:avLst/>
          </a:prstGeom>
          <a:noFill/>
          <a:effectLst/>
        </p:spPr>
        <p:txBody>
          <a:bodyPr wrap="none" lIns="0" tIns="0" rIns="0" bIns="0" rtlCol="0" anchor="t">
            <a:spAutoFit/>
          </a:bodyPr>
          <a:lstStyle/>
          <a:p>
            <a:r>
              <a: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" panose="02000503000000020004" pitchFamily="2" charset="-127"/>
              </a:rPr>
              <a:t>(1) </a:t>
            </a:r>
            <a:r>
              <a:rPr lang="ko-KR" altLang="en-US" sz="1100" dirty="0">
                <a:latin typeface="페이퍼로지 6 SemiBold" pitchFamily="2" charset="-127"/>
                <a:ea typeface="페이퍼로지 6 SemiBold" pitchFamily="2" charset="-127"/>
                <a:cs typeface="Pretendard" panose="02000503000000020004" pitchFamily="2" charset="-127"/>
              </a:rPr>
              <a:t>도사 가람 </a:t>
            </a:r>
            <a:r>
              <a: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" panose="02000503000000020004" pitchFamily="2" charset="-127"/>
              </a:rPr>
              <a:t>/ </a:t>
            </a:r>
            <a:r>
              <a:rPr lang="ko-KR" altLang="en-US" sz="1100" dirty="0">
                <a:latin typeface="페이퍼로지 6 SemiBold" pitchFamily="2" charset="-127"/>
                <a:ea typeface="페이퍼로지 6 SemiBold" pitchFamily="2" charset="-127"/>
                <a:cs typeface="Pretendard" panose="02000503000000020004" pitchFamily="2" charset="-127"/>
              </a:rPr>
              <a:t>도사 다온</a:t>
            </a:r>
            <a:endParaRPr lang="en-US" altLang="ko-KR" sz="1100" dirty="0">
              <a:latin typeface="페이퍼로지 6 SemiBold" pitchFamily="2" charset="-127"/>
              <a:ea typeface="페이퍼로지 6 SemiBold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B5D1488F-5158-43E2-22A0-EB983ABA597C}"/>
              </a:ext>
            </a:extLst>
          </p:cNvPr>
          <p:cNvGrpSpPr/>
          <p:nvPr/>
        </p:nvGrpSpPr>
        <p:grpSpPr>
          <a:xfrm>
            <a:off x="0" y="0"/>
            <a:ext cx="12192000" cy="381195"/>
            <a:chOff x="0" y="0"/>
            <a:chExt cx="12192000" cy="381195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8317B911-C26C-D425-DD37-B676EA5DD9DD}"/>
                </a:ext>
              </a:extLst>
            </p:cNvPr>
            <p:cNvSpPr/>
            <p:nvPr/>
          </p:nvSpPr>
          <p:spPr>
            <a:xfrm>
              <a:off x="0" y="0"/>
              <a:ext cx="12192000" cy="38119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8" name="그룹 47">
              <a:extLst>
                <a:ext uri="{FF2B5EF4-FFF2-40B4-BE49-F238E27FC236}">
                  <a16:creationId xmlns:a16="http://schemas.microsoft.com/office/drawing/2014/main" id="{6DC668A5-35E8-6DE2-3BE9-D6F1B604795B}"/>
                </a:ext>
              </a:extLst>
            </p:cNvPr>
            <p:cNvGrpSpPr/>
            <p:nvPr/>
          </p:nvGrpSpPr>
          <p:grpSpPr>
            <a:xfrm>
              <a:off x="192088" y="51640"/>
              <a:ext cx="7200000" cy="277915"/>
              <a:chOff x="192088" y="51640"/>
              <a:chExt cx="7200000" cy="277915"/>
            </a:xfrm>
          </p:grpSpPr>
          <p:grpSp>
            <p:nvGrpSpPr>
              <p:cNvPr id="24" name="그룹 23">
                <a:extLst>
                  <a:ext uri="{FF2B5EF4-FFF2-40B4-BE49-F238E27FC236}">
                    <a16:creationId xmlns:a16="http://schemas.microsoft.com/office/drawing/2014/main" id="{3A44B3D8-9F57-61AF-F55F-31C0326BF4F8}"/>
                  </a:ext>
                </a:extLst>
              </p:cNvPr>
              <p:cNvGrpSpPr/>
              <p:nvPr/>
            </p:nvGrpSpPr>
            <p:grpSpPr>
              <a:xfrm>
                <a:off x="192088" y="51640"/>
                <a:ext cx="1440000" cy="277915"/>
                <a:chOff x="192088" y="2355329"/>
                <a:chExt cx="1440000" cy="277915"/>
              </a:xfrm>
            </p:grpSpPr>
            <p:sp>
              <p:nvSpPr>
                <p:cNvPr id="39" name="직사각형 38">
                  <a:extLst>
                    <a:ext uri="{FF2B5EF4-FFF2-40B4-BE49-F238E27FC236}">
                      <a16:creationId xmlns:a16="http://schemas.microsoft.com/office/drawing/2014/main" id="{2EB423DA-B93B-5218-93FF-68774746552F}"/>
                    </a:ext>
                  </a:extLst>
                </p:cNvPr>
                <p:cNvSpPr/>
                <p:nvPr/>
              </p:nvSpPr>
              <p:spPr>
                <a:xfrm>
                  <a:off x="192088" y="2355329"/>
                  <a:ext cx="1440000" cy="27791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41E9755E-7A05-F510-8FDC-B2E4AFC3E502}"/>
                    </a:ext>
                  </a:extLst>
                </p:cNvPr>
                <p:cNvSpPr txBox="1"/>
                <p:nvPr/>
              </p:nvSpPr>
              <p:spPr>
                <a:xfrm>
                  <a:off x="743772" y="2417342"/>
                  <a:ext cx="336631" cy="153888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 anchor="ctr">
                  <a:spAutoFit/>
                </a:bodyPr>
                <a:lstStyle/>
                <a:p>
                  <a:pPr algn="ctr"/>
                  <a:r>
                    <a:rPr lang="ko-KR" altLang="en-US" sz="1000" dirty="0">
                      <a:solidFill>
                        <a:schemeClr val="bg1">
                          <a:lumMod val="65000"/>
                        </a:schemeClr>
                      </a:solidFill>
                      <a:latin typeface="페이퍼로지 5 Medium" pitchFamily="2" charset="-127"/>
                      <a:ea typeface="페이퍼로지 5 Medium" pitchFamily="2" charset="-127"/>
                      <a:cs typeface="Pretendard Medium" panose="02000603000000020004" pitchFamily="2" charset="-127"/>
                    </a:rPr>
                    <a:t>프로필</a:t>
                  </a:r>
                </a:p>
              </p:txBody>
            </p:sp>
          </p:grpSp>
          <p:grpSp>
            <p:nvGrpSpPr>
              <p:cNvPr id="25" name="그룹 24">
                <a:extLst>
                  <a:ext uri="{FF2B5EF4-FFF2-40B4-BE49-F238E27FC236}">
                    <a16:creationId xmlns:a16="http://schemas.microsoft.com/office/drawing/2014/main" id="{50B8E7AF-1A7C-A5D7-3C5C-86D5B62129AB}"/>
                  </a:ext>
                </a:extLst>
              </p:cNvPr>
              <p:cNvGrpSpPr/>
              <p:nvPr/>
            </p:nvGrpSpPr>
            <p:grpSpPr>
              <a:xfrm>
                <a:off x="1632088" y="51640"/>
                <a:ext cx="1440000" cy="277915"/>
                <a:chOff x="1632088" y="2355329"/>
                <a:chExt cx="1440000" cy="277915"/>
              </a:xfrm>
            </p:grpSpPr>
            <p:sp>
              <p:nvSpPr>
                <p:cNvPr id="40" name="직사각형 39">
                  <a:extLst>
                    <a:ext uri="{FF2B5EF4-FFF2-40B4-BE49-F238E27FC236}">
                      <a16:creationId xmlns:a16="http://schemas.microsoft.com/office/drawing/2014/main" id="{AB185A3B-C086-9B95-642C-42559CE1BBC9}"/>
                    </a:ext>
                  </a:extLst>
                </p:cNvPr>
                <p:cNvSpPr/>
                <p:nvPr/>
              </p:nvSpPr>
              <p:spPr>
                <a:xfrm>
                  <a:off x="1632088" y="2355329"/>
                  <a:ext cx="1440000" cy="27791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1" name="TextBox 30">
                  <a:extLst>
                    <a:ext uri="{FF2B5EF4-FFF2-40B4-BE49-F238E27FC236}">
                      <a16:creationId xmlns:a16="http://schemas.microsoft.com/office/drawing/2014/main" id="{6E8BF75E-EE60-73E0-43E6-1EEA94DC2358}"/>
                    </a:ext>
                  </a:extLst>
                </p:cNvPr>
                <p:cNvSpPr txBox="1"/>
                <p:nvPr/>
              </p:nvSpPr>
              <p:spPr>
                <a:xfrm>
                  <a:off x="1935308" y="2386564"/>
                  <a:ext cx="833562" cy="215444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 anchor="ctr">
                  <a:spAutoFit/>
                </a:bodyPr>
                <a:lstStyle/>
                <a:p>
                  <a:pPr algn="ctr"/>
                  <a:r>
                    <a:rPr lang="ko-KR" altLang="en-US" sz="1400" dirty="0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latin typeface="페이퍼로지 6 SemiBold" pitchFamily="2" charset="-127"/>
                      <a:ea typeface="페이퍼로지 6 SemiBold" pitchFamily="2" charset="-127"/>
                      <a:cs typeface="Pretendard Medium" panose="02000603000000020004" pitchFamily="2" charset="-127"/>
                    </a:rPr>
                    <a:t>신규 캐릭터</a:t>
                  </a:r>
                </a:p>
              </p:txBody>
            </p:sp>
          </p:grpSp>
          <p:grpSp>
            <p:nvGrpSpPr>
              <p:cNvPr id="27" name="그룹 26">
                <a:extLst>
                  <a:ext uri="{FF2B5EF4-FFF2-40B4-BE49-F238E27FC236}">
                    <a16:creationId xmlns:a16="http://schemas.microsoft.com/office/drawing/2014/main" id="{BE408C5B-FEA3-4E9F-1CFA-B7A400D3F3E4}"/>
                  </a:ext>
                </a:extLst>
              </p:cNvPr>
              <p:cNvGrpSpPr/>
              <p:nvPr/>
            </p:nvGrpSpPr>
            <p:grpSpPr>
              <a:xfrm>
                <a:off x="3072088" y="51640"/>
                <a:ext cx="1440000" cy="277915"/>
                <a:chOff x="3072088" y="2355329"/>
                <a:chExt cx="1440000" cy="277915"/>
              </a:xfrm>
            </p:grpSpPr>
            <p:sp>
              <p:nvSpPr>
                <p:cNvPr id="41" name="직사각형 40">
                  <a:extLst>
                    <a:ext uri="{FF2B5EF4-FFF2-40B4-BE49-F238E27FC236}">
                      <a16:creationId xmlns:a16="http://schemas.microsoft.com/office/drawing/2014/main" id="{0BEABB3A-39F6-D394-950D-E1F817FA23FD}"/>
                    </a:ext>
                  </a:extLst>
                </p:cNvPr>
                <p:cNvSpPr/>
                <p:nvPr/>
              </p:nvSpPr>
              <p:spPr>
                <a:xfrm>
                  <a:off x="3072088" y="2355329"/>
                  <a:ext cx="1440000" cy="27791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9C545B6D-E6A1-396D-8CD9-4EC450763D93}"/>
                    </a:ext>
                  </a:extLst>
                </p:cNvPr>
                <p:cNvSpPr txBox="1"/>
                <p:nvPr/>
              </p:nvSpPr>
              <p:spPr>
                <a:xfrm>
                  <a:off x="3623773" y="2417342"/>
                  <a:ext cx="336631" cy="153888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 anchor="ctr">
                  <a:spAutoFit/>
                </a:bodyPr>
                <a:lstStyle/>
                <a:p>
                  <a:pPr algn="ctr"/>
                  <a:r>
                    <a:rPr lang="ko-KR" altLang="en-US" sz="1000" dirty="0" err="1">
                      <a:solidFill>
                        <a:schemeClr val="bg1">
                          <a:lumMod val="65000"/>
                        </a:schemeClr>
                      </a:solidFill>
                      <a:latin typeface="페이퍼로지 5 Medium" pitchFamily="2" charset="-127"/>
                      <a:ea typeface="페이퍼로지 5 Medium" pitchFamily="2" charset="-127"/>
                      <a:cs typeface="Pretendard Medium" panose="02000603000000020004" pitchFamily="2" charset="-127"/>
                    </a:rPr>
                    <a:t>역기획</a:t>
                  </a:r>
                  <a:endParaRPr lang="ko-KR" altLang="en-US" sz="1000" dirty="0">
                    <a:solidFill>
                      <a:schemeClr val="bg1">
                        <a:lumMod val="65000"/>
                      </a:schemeClr>
                    </a:solidFill>
                    <a:latin typeface="페이퍼로지 5 Medium" pitchFamily="2" charset="-127"/>
                    <a:ea typeface="페이퍼로지 5 Medium" pitchFamily="2" charset="-127"/>
                    <a:cs typeface="Pretendard Medium" panose="02000603000000020004" pitchFamily="2" charset="-127"/>
                  </a:endParaRPr>
                </a:p>
              </p:txBody>
            </p:sp>
          </p:grpSp>
          <p:grpSp>
            <p:nvGrpSpPr>
              <p:cNvPr id="28" name="그룹 27">
                <a:extLst>
                  <a:ext uri="{FF2B5EF4-FFF2-40B4-BE49-F238E27FC236}">
                    <a16:creationId xmlns:a16="http://schemas.microsoft.com/office/drawing/2014/main" id="{DE92D21E-1AA7-E49C-AC3F-0C3FA23A729D}"/>
                  </a:ext>
                </a:extLst>
              </p:cNvPr>
              <p:cNvGrpSpPr/>
              <p:nvPr/>
            </p:nvGrpSpPr>
            <p:grpSpPr>
              <a:xfrm>
                <a:off x="4512088" y="51640"/>
                <a:ext cx="1440000" cy="277915"/>
                <a:chOff x="4512088" y="2355329"/>
                <a:chExt cx="1440000" cy="277915"/>
              </a:xfrm>
            </p:grpSpPr>
            <p:sp>
              <p:nvSpPr>
                <p:cNvPr id="42" name="직사각형 41">
                  <a:extLst>
                    <a:ext uri="{FF2B5EF4-FFF2-40B4-BE49-F238E27FC236}">
                      <a16:creationId xmlns:a16="http://schemas.microsoft.com/office/drawing/2014/main" id="{6FD34F40-B9C3-527D-C6AD-017C2B0E8BB7}"/>
                    </a:ext>
                  </a:extLst>
                </p:cNvPr>
                <p:cNvSpPr/>
                <p:nvPr/>
              </p:nvSpPr>
              <p:spPr>
                <a:xfrm>
                  <a:off x="4512088" y="2355329"/>
                  <a:ext cx="1440000" cy="27791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7EFAC3A2-ACC4-EFA7-ED5B-5CC9CD5B91CD}"/>
                    </a:ext>
                  </a:extLst>
                </p:cNvPr>
                <p:cNvSpPr txBox="1"/>
                <p:nvPr/>
              </p:nvSpPr>
              <p:spPr>
                <a:xfrm>
                  <a:off x="4810498" y="2417342"/>
                  <a:ext cx="843180" cy="153888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 anchor="ctr">
                  <a:spAutoFit/>
                </a:bodyPr>
                <a:lstStyle/>
                <a:p>
                  <a:pPr algn="ctr"/>
                  <a:r>
                    <a:rPr lang="ko-KR" altLang="en-US" sz="1000" dirty="0">
                      <a:solidFill>
                        <a:schemeClr val="bg1">
                          <a:lumMod val="65000"/>
                        </a:schemeClr>
                      </a:solidFill>
                      <a:latin typeface="페이퍼로지 5 Medium" pitchFamily="2" charset="-127"/>
                      <a:ea typeface="페이퍼로지 5 Medium" pitchFamily="2" charset="-127"/>
                      <a:cs typeface="Pretendard Medium" panose="02000603000000020004" pitchFamily="2" charset="-127"/>
                    </a:rPr>
                    <a:t>팀 프로젝트 경험</a:t>
                  </a:r>
                </a:p>
              </p:txBody>
            </p:sp>
          </p:grpSp>
          <p:grpSp>
            <p:nvGrpSpPr>
              <p:cNvPr id="29" name="그룹 28">
                <a:extLst>
                  <a:ext uri="{FF2B5EF4-FFF2-40B4-BE49-F238E27FC236}">
                    <a16:creationId xmlns:a16="http://schemas.microsoft.com/office/drawing/2014/main" id="{EB7E8592-6840-282C-E263-F67D01C0CA6A}"/>
                  </a:ext>
                </a:extLst>
              </p:cNvPr>
              <p:cNvGrpSpPr/>
              <p:nvPr/>
            </p:nvGrpSpPr>
            <p:grpSpPr>
              <a:xfrm>
                <a:off x="5952088" y="51640"/>
                <a:ext cx="1440000" cy="277915"/>
                <a:chOff x="5952088" y="2355329"/>
                <a:chExt cx="1440000" cy="277915"/>
              </a:xfrm>
            </p:grpSpPr>
            <p:sp>
              <p:nvSpPr>
                <p:cNvPr id="43" name="직사각형 42">
                  <a:extLst>
                    <a:ext uri="{FF2B5EF4-FFF2-40B4-BE49-F238E27FC236}">
                      <a16:creationId xmlns:a16="http://schemas.microsoft.com/office/drawing/2014/main" id="{7B5D84DB-3299-98BC-4283-6EF865AD97EB}"/>
                    </a:ext>
                  </a:extLst>
                </p:cNvPr>
                <p:cNvSpPr/>
                <p:nvPr/>
              </p:nvSpPr>
              <p:spPr>
                <a:xfrm>
                  <a:off x="5952088" y="2355329"/>
                  <a:ext cx="1440000" cy="27791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1B1B6B28-EBC8-F570-156B-A4836A8EF56E}"/>
                    </a:ext>
                  </a:extLst>
                </p:cNvPr>
                <p:cNvSpPr txBox="1"/>
                <p:nvPr/>
              </p:nvSpPr>
              <p:spPr>
                <a:xfrm>
                  <a:off x="6503773" y="2417342"/>
                  <a:ext cx="336631" cy="153888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 anchor="ctr">
                  <a:spAutoFit/>
                </a:bodyPr>
                <a:lstStyle/>
                <a:p>
                  <a:pPr algn="ctr"/>
                  <a:r>
                    <a:rPr lang="ko-KR" altLang="en-US" sz="1000" dirty="0">
                      <a:solidFill>
                        <a:schemeClr val="bg1">
                          <a:lumMod val="65000"/>
                        </a:schemeClr>
                      </a:solidFill>
                      <a:latin typeface="페이퍼로지 5 Medium" pitchFamily="2" charset="-127"/>
                      <a:ea typeface="페이퍼로지 5 Medium" pitchFamily="2" charset="-127"/>
                      <a:cs typeface="Pretendard Medium" panose="02000603000000020004" pitchFamily="2" charset="-127"/>
                    </a:rPr>
                    <a:t>마무리</a:t>
                  </a:r>
                </a:p>
              </p:txBody>
            </p:sp>
          </p:grpSp>
          <p:cxnSp>
            <p:nvCxnSpPr>
              <p:cNvPr id="35" name="직선 연결선 34">
                <a:extLst>
                  <a:ext uri="{FF2B5EF4-FFF2-40B4-BE49-F238E27FC236}">
                    <a16:creationId xmlns:a16="http://schemas.microsoft.com/office/drawing/2014/main" id="{025351A0-43B7-211B-371D-8113855EF33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32088" y="127597"/>
                <a:ext cx="0" cy="126000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직선 연결선 35">
                <a:extLst>
                  <a:ext uri="{FF2B5EF4-FFF2-40B4-BE49-F238E27FC236}">
                    <a16:creationId xmlns:a16="http://schemas.microsoft.com/office/drawing/2014/main" id="{B5773241-C088-22D8-6770-879E3812C6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072088" y="127597"/>
                <a:ext cx="0" cy="126000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직선 연결선 36">
                <a:extLst>
                  <a:ext uri="{FF2B5EF4-FFF2-40B4-BE49-F238E27FC236}">
                    <a16:creationId xmlns:a16="http://schemas.microsoft.com/office/drawing/2014/main" id="{E8E5DEA6-C0CE-D62D-1A77-73144A5BDDA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512088" y="127597"/>
                <a:ext cx="0" cy="126000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>
                <a:extLst>
                  <a:ext uri="{FF2B5EF4-FFF2-40B4-BE49-F238E27FC236}">
                    <a16:creationId xmlns:a16="http://schemas.microsoft.com/office/drawing/2014/main" id="{E1C9D4C3-443F-D220-E1FA-2AB77F5FA89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52088" y="127597"/>
                <a:ext cx="0" cy="126000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>
                <a:extLst>
                  <a:ext uri="{FF2B5EF4-FFF2-40B4-BE49-F238E27FC236}">
                    <a16:creationId xmlns:a16="http://schemas.microsoft.com/office/drawing/2014/main" id="{128B5706-3F24-D133-BC9C-445BCB2B7CA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2088" y="127597"/>
                <a:ext cx="0" cy="126000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직선 연결선 46">
                <a:extLst>
                  <a:ext uri="{FF2B5EF4-FFF2-40B4-BE49-F238E27FC236}">
                    <a16:creationId xmlns:a16="http://schemas.microsoft.com/office/drawing/2014/main" id="{8F36E58D-64BC-84E8-0A92-AB2A9528714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392088" y="127597"/>
                <a:ext cx="0" cy="126000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3" name="그림 2" descr="의류, 의상 디자인, 여성, 인간의 얼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3AABC425-CB32-66A1-D336-44D8583169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94820" y="1691445"/>
            <a:ext cx="2248834" cy="392293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29E6646-6384-3236-7CE0-1FFD06A13EA2}"/>
              </a:ext>
            </a:extLst>
          </p:cNvPr>
          <p:cNvSpPr txBox="1"/>
          <p:nvPr/>
        </p:nvSpPr>
        <p:spPr>
          <a:xfrm>
            <a:off x="2935283" y="2146411"/>
            <a:ext cx="1715213" cy="169277"/>
          </a:xfrm>
          <a:prstGeom prst="rect">
            <a:avLst/>
          </a:prstGeom>
          <a:noFill/>
          <a:effectLst/>
        </p:spPr>
        <p:txBody>
          <a:bodyPr wrap="none" lIns="0" tIns="0" rIns="0" bIns="0" rtlCol="0" anchor="t">
            <a:spAutoFit/>
          </a:bodyPr>
          <a:lstStyle/>
          <a:p>
            <a:r>
              <a:rPr lang="ko-KR" altLang="en-US" sz="11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컨셉 </a:t>
            </a:r>
            <a:r>
              <a:rPr lang="en-US" altLang="ko-KR" sz="11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</a:t>
            </a:r>
            <a:r>
              <a:rPr lang="ko-KR" altLang="en-US" sz="11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동양풍 도사 </a:t>
            </a:r>
            <a:r>
              <a:rPr lang="en-US" altLang="ko-KR" sz="11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/ </a:t>
            </a:r>
            <a:r>
              <a:rPr lang="ko-KR" altLang="en-US" sz="11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부채 </a:t>
            </a:r>
            <a:r>
              <a:rPr lang="en-US" altLang="ko-KR" sz="11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/ </a:t>
            </a:r>
            <a:r>
              <a:rPr lang="ko-KR" altLang="en-US" sz="11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번개</a:t>
            </a:r>
            <a:endParaRPr lang="en-US" altLang="ko-KR" sz="11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4603CB0-285E-0032-8762-D1B5EA8C6070}"/>
              </a:ext>
            </a:extLst>
          </p:cNvPr>
          <p:cNvSpPr txBox="1"/>
          <p:nvPr/>
        </p:nvSpPr>
        <p:spPr>
          <a:xfrm>
            <a:off x="3840548" y="2881648"/>
            <a:ext cx="593111" cy="169277"/>
          </a:xfrm>
          <a:prstGeom prst="rect">
            <a:avLst/>
          </a:prstGeom>
          <a:noFill/>
          <a:effectLst/>
        </p:spPr>
        <p:txBody>
          <a:bodyPr wrap="none" lIns="0" tIns="0" rIns="0" bIns="0" rtlCol="0" anchor="t">
            <a:spAutoFit/>
          </a:bodyPr>
          <a:lstStyle/>
          <a:p>
            <a:r>
              <a:rPr lang="ko-KR" altLang="en-US" sz="11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아이디어 </a:t>
            </a:r>
            <a:r>
              <a:rPr lang="en-US" altLang="ko-KR" sz="11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1F287EA-F924-1BCA-4673-8F2F3F235918}"/>
              </a:ext>
            </a:extLst>
          </p:cNvPr>
          <p:cNvSpPr txBox="1"/>
          <p:nvPr/>
        </p:nvSpPr>
        <p:spPr>
          <a:xfrm>
            <a:off x="2935283" y="3616885"/>
            <a:ext cx="6362319" cy="169277"/>
          </a:xfrm>
          <a:prstGeom prst="rect">
            <a:avLst/>
          </a:prstGeom>
          <a:noFill/>
          <a:effectLst/>
        </p:spPr>
        <p:txBody>
          <a:bodyPr wrap="none" lIns="0" tIns="0" rIns="0" bIns="0" rtlCol="0" anchor="t">
            <a:spAutoFit/>
          </a:bodyPr>
          <a:lstStyle/>
          <a:p>
            <a:r>
              <a:rPr lang="ko-KR" altLang="en-US" sz="11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전투 스타일</a:t>
            </a:r>
            <a:r>
              <a:rPr lang="en-US" altLang="ko-KR" sz="11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</a:t>
            </a:r>
            <a:r>
              <a:rPr lang="ko-KR" altLang="en-US" sz="11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부챗살을 피뢰침 삼아 번개를 유도하고</a:t>
            </a:r>
            <a:r>
              <a:rPr lang="en-US" altLang="ko-KR" sz="11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11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방어를 무시하는 공격으로 단일 대상에게 높은 피해를 주는 딜러</a:t>
            </a:r>
            <a:r>
              <a:rPr lang="en-US" altLang="ko-KR" sz="11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</a:p>
        </p:txBody>
      </p:sp>
      <p:sp>
        <p:nvSpPr>
          <p:cNvPr id="8" name="화살표: 아래쪽 7">
            <a:extLst>
              <a:ext uri="{FF2B5EF4-FFF2-40B4-BE49-F238E27FC236}">
                <a16:creationId xmlns:a16="http://schemas.microsoft.com/office/drawing/2014/main" id="{D162F23A-4C8D-CDB7-4053-5A7203EF9B59}"/>
              </a:ext>
            </a:extLst>
          </p:cNvPr>
          <p:cNvSpPr/>
          <p:nvPr/>
        </p:nvSpPr>
        <p:spPr>
          <a:xfrm>
            <a:off x="3535013" y="2787092"/>
            <a:ext cx="177519" cy="35838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8DF10A4-C3EB-3D80-9F5B-523EEBC6CF86}"/>
              </a:ext>
            </a:extLst>
          </p:cNvPr>
          <p:cNvSpPr txBox="1"/>
          <p:nvPr/>
        </p:nvSpPr>
        <p:spPr>
          <a:xfrm>
            <a:off x="2977601" y="4446677"/>
            <a:ext cx="2465419" cy="507831"/>
          </a:xfrm>
          <a:prstGeom prst="rect">
            <a:avLst/>
          </a:prstGeom>
          <a:noFill/>
          <a:effectLst/>
        </p:spPr>
        <p:txBody>
          <a:bodyPr wrap="none" lIns="0" tIns="0" rIns="0" bIns="0" rtlCol="0" anchor="t">
            <a:spAutoFit/>
          </a:bodyPr>
          <a:lstStyle/>
          <a:p>
            <a:r>
              <a:rPr lang="ko-KR" altLang="en-US" sz="11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해결 과정</a:t>
            </a:r>
            <a:endParaRPr lang="en-US" altLang="ko-KR" sz="11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228600" indent="-228600">
              <a:buAutoNum type="arabicPeriod"/>
            </a:pPr>
            <a:r>
              <a:rPr lang="ko-KR" altLang="en-US" sz="11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컨셉 분석 </a:t>
            </a:r>
            <a:endParaRPr lang="en-US" altLang="ko-KR" sz="11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228600" indent="-228600">
              <a:buAutoNum type="arabicPeriod"/>
            </a:pPr>
            <a:r>
              <a:rPr lang="ko-KR" altLang="en-US" sz="11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무기 구조 분석 </a:t>
            </a:r>
            <a:r>
              <a:rPr lang="en-US" altLang="ko-KR" sz="11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</a:t>
            </a:r>
            <a:r>
              <a:rPr lang="ko-KR" altLang="en-US" sz="11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부채 </a:t>
            </a:r>
            <a:r>
              <a:rPr lang="en-US" altLang="ko-KR" sz="11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= </a:t>
            </a:r>
            <a:r>
              <a:rPr lang="ko-KR" altLang="en-US" sz="11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부챗살 </a:t>
            </a:r>
            <a:r>
              <a:rPr lang="en-US" altLang="ko-KR" sz="11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+ </a:t>
            </a:r>
            <a:r>
              <a:rPr lang="ko-KR" altLang="en-US" sz="11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부채면 </a:t>
            </a:r>
            <a:endParaRPr lang="en-US" altLang="ko-KR" sz="11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8C6C547-AD62-6DC0-9E65-687147D15A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284849" y="1031871"/>
            <a:ext cx="2929748" cy="1755221"/>
          </a:xfrm>
          <a:prstGeom prst="rect">
            <a:avLst/>
          </a:prstGeom>
        </p:spPr>
      </p:pic>
      <p:sp>
        <p:nvSpPr>
          <p:cNvPr id="12" name="부분 원형 11">
            <a:extLst>
              <a:ext uri="{FF2B5EF4-FFF2-40B4-BE49-F238E27FC236}">
                <a16:creationId xmlns:a16="http://schemas.microsoft.com/office/drawing/2014/main" id="{DB672D85-A447-99E6-FE7B-09B67C696BAC}"/>
              </a:ext>
            </a:extLst>
          </p:cNvPr>
          <p:cNvSpPr/>
          <p:nvPr/>
        </p:nvSpPr>
        <p:spPr>
          <a:xfrm>
            <a:off x="10701204" y="5064760"/>
            <a:ext cx="1793240" cy="1793240"/>
          </a:xfrm>
          <a:prstGeom prst="pie">
            <a:avLst>
              <a:gd name="adj1" fmla="val 11373978"/>
              <a:gd name="adj2" fmla="val 2098667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C2921AF0-48D9-BEAC-CF37-232059F128BC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511004" y="4848923"/>
            <a:ext cx="2048017" cy="1404909"/>
          </a:xfrm>
          <a:prstGeom prst="rect">
            <a:avLst/>
          </a:prstGeom>
        </p:spPr>
      </p:pic>
      <p:sp>
        <p:nvSpPr>
          <p:cNvPr id="21" name="사다리꼴 20">
            <a:extLst>
              <a:ext uri="{FF2B5EF4-FFF2-40B4-BE49-F238E27FC236}">
                <a16:creationId xmlns:a16="http://schemas.microsoft.com/office/drawing/2014/main" id="{439F2C21-AF29-B9AD-3855-9C777CF32F6F}"/>
              </a:ext>
            </a:extLst>
          </p:cNvPr>
          <p:cNvSpPr/>
          <p:nvPr/>
        </p:nvSpPr>
        <p:spPr>
          <a:xfrm rot="18000000">
            <a:off x="5409454" y="3660452"/>
            <a:ext cx="158496" cy="3110917"/>
          </a:xfrm>
          <a:prstGeom prst="trapezoid">
            <a:avLst/>
          </a:prstGeom>
          <a:solidFill>
            <a:schemeClr val="bg1">
              <a:lumMod val="7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사다리꼴 19">
            <a:extLst>
              <a:ext uri="{FF2B5EF4-FFF2-40B4-BE49-F238E27FC236}">
                <a16:creationId xmlns:a16="http://schemas.microsoft.com/office/drawing/2014/main" id="{5E83ADFD-5F16-EB7A-C740-AD093EBCBC1C}"/>
              </a:ext>
            </a:extLst>
          </p:cNvPr>
          <p:cNvSpPr/>
          <p:nvPr/>
        </p:nvSpPr>
        <p:spPr>
          <a:xfrm rot="19200000">
            <a:off x="5574430" y="3262704"/>
            <a:ext cx="158496" cy="3110917"/>
          </a:xfrm>
          <a:prstGeom prst="trapezoid">
            <a:avLst/>
          </a:prstGeom>
          <a:solidFill>
            <a:schemeClr val="bg1">
              <a:lumMod val="7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사다리꼴 14">
            <a:extLst>
              <a:ext uri="{FF2B5EF4-FFF2-40B4-BE49-F238E27FC236}">
                <a16:creationId xmlns:a16="http://schemas.microsoft.com/office/drawing/2014/main" id="{2E086C10-1AD9-4ACE-774B-136925608078}"/>
              </a:ext>
            </a:extLst>
          </p:cNvPr>
          <p:cNvSpPr/>
          <p:nvPr/>
        </p:nvSpPr>
        <p:spPr>
          <a:xfrm rot="20400000">
            <a:off x="5952088" y="3078780"/>
            <a:ext cx="158496" cy="3110917"/>
          </a:xfrm>
          <a:prstGeom prst="trapezoid">
            <a:avLst/>
          </a:prstGeom>
          <a:solidFill>
            <a:schemeClr val="bg1">
              <a:lumMod val="7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사다리꼴 15">
            <a:extLst>
              <a:ext uri="{FF2B5EF4-FFF2-40B4-BE49-F238E27FC236}">
                <a16:creationId xmlns:a16="http://schemas.microsoft.com/office/drawing/2014/main" id="{C2565393-D6CF-B9A8-AF29-E7ED91CE5BB2}"/>
              </a:ext>
            </a:extLst>
          </p:cNvPr>
          <p:cNvSpPr/>
          <p:nvPr/>
        </p:nvSpPr>
        <p:spPr>
          <a:xfrm>
            <a:off x="6614494" y="2939909"/>
            <a:ext cx="158496" cy="3110917"/>
          </a:xfrm>
          <a:prstGeom prst="trapezoid">
            <a:avLst/>
          </a:prstGeom>
          <a:solidFill>
            <a:schemeClr val="bg1">
              <a:lumMod val="7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다리꼴 16">
            <a:extLst>
              <a:ext uri="{FF2B5EF4-FFF2-40B4-BE49-F238E27FC236}">
                <a16:creationId xmlns:a16="http://schemas.microsoft.com/office/drawing/2014/main" id="{D4450B0E-194B-4888-42D2-C158574A8E64}"/>
              </a:ext>
            </a:extLst>
          </p:cNvPr>
          <p:cNvSpPr/>
          <p:nvPr/>
        </p:nvSpPr>
        <p:spPr>
          <a:xfrm rot="1200000">
            <a:off x="7097774" y="3027140"/>
            <a:ext cx="158496" cy="3110917"/>
          </a:xfrm>
          <a:prstGeom prst="trapezoid">
            <a:avLst/>
          </a:prstGeom>
          <a:solidFill>
            <a:schemeClr val="bg1">
              <a:lumMod val="7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사다리꼴 17">
            <a:extLst>
              <a:ext uri="{FF2B5EF4-FFF2-40B4-BE49-F238E27FC236}">
                <a16:creationId xmlns:a16="http://schemas.microsoft.com/office/drawing/2014/main" id="{C42C7064-4976-A028-3C73-535A3421CA1C}"/>
              </a:ext>
            </a:extLst>
          </p:cNvPr>
          <p:cNvSpPr/>
          <p:nvPr/>
        </p:nvSpPr>
        <p:spPr>
          <a:xfrm rot="2400000">
            <a:off x="7513258" y="3273407"/>
            <a:ext cx="158496" cy="3110917"/>
          </a:xfrm>
          <a:prstGeom prst="trapezoid">
            <a:avLst/>
          </a:prstGeom>
          <a:solidFill>
            <a:schemeClr val="bg1">
              <a:lumMod val="7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사다리꼴 18">
            <a:extLst>
              <a:ext uri="{FF2B5EF4-FFF2-40B4-BE49-F238E27FC236}">
                <a16:creationId xmlns:a16="http://schemas.microsoft.com/office/drawing/2014/main" id="{B1227117-D608-E165-12D2-9A3E5F9493FB}"/>
              </a:ext>
            </a:extLst>
          </p:cNvPr>
          <p:cNvSpPr/>
          <p:nvPr/>
        </p:nvSpPr>
        <p:spPr>
          <a:xfrm rot="3600000">
            <a:off x="7783473" y="3660451"/>
            <a:ext cx="158496" cy="3110917"/>
          </a:xfrm>
          <a:prstGeom prst="trapezoid">
            <a:avLst/>
          </a:prstGeom>
          <a:solidFill>
            <a:schemeClr val="bg1">
              <a:lumMod val="7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F68E1BCD-940A-AA95-31F4-F20ECE81E52B}"/>
              </a:ext>
            </a:extLst>
          </p:cNvPr>
          <p:cNvSpPr/>
          <p:nvPr/>
        </p:nvSpPr>
        <p:spPr>
          <a:xfrm>
            <a:off x="5196397" y="6062270"/>
            <a:ext cx="266298" cy="26629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45199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6AC52A-82B0-8D44-6840-AD93883FA7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A82C9FA-740C-38D0-8A26-B998E335C8AC}"/>
              </a:ext>
            </a:extLst>
          </p:cNvPr>
          <p:cNvSpPr txBox="1"/>
          <p:nvPr/>
        </p:nvSpPr>
        <p:spPr>
          <a:xfrm>
            <a:off x="545151" y="2912493"/>
            <a:ext cx="5219378" cy="381195"/>
          </a:xfrm>
          <a:prstGeom prst="rect">
            <a:avLst/>
          </a:prstGeom>
          <a:noFill/>
          <a:effectLst/>
        </p:spPr>
        <p:txBody>
          <a:bodyPr wrap="none" lIns="0" tIns="0" rIns="0" bIns="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안녕하세요</a:t>
            </a:r>
            <a:r>
              <a:rPr lang="en-US" altLang="ko-KR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! </a:t>
            </a:r>
            <a:r>
              <a:rPr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전투 기획자가 되고 싶은 </a:t>
            </a:r>
            <a:r>
              <a:rPr lang="en-US" altLang="ko-KR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‘</a:t>
            </a:r>
            <a:r>
              <a:rPr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홍진선</a:t>
            </a:r>
            <a:r>
              <a:rPr lang="en-US" altLang="ko-KR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’</a:t>
            </a:r>
            <a:r>
              <a:rPr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입니다</a:t>
            </a:r>
            <a:r>
              <a:rPr lang="en-US" altLang="ko-KR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>
              <a:lnSpc>
                <a:spcPct val="130000"/>
              </a:lnSpc>
            </a:pPr>
            <a:r>
              <a:rPr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논리적인 사고를 바탕으로 전투를 설계하여 유저들에게 몰입감과 즐거움을 선사하는 기획자가 되겠습니다</a:t>
            </a:r>
            <a:r>
              <a:rPr lang="en-US" altLang="ko-KR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endParaRPr lang="ko-KR" altLang="en-US" sz="1000" dirty="0">
              <a:solidFill>
                <a:schemeClr val="tx1">
                  <a:lumMod val="85000"/>
                  <a:lumOff val="1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5F9A0BB-4627-4B31-BC5C-E46AC9D68D7F}"/>
              </a:ext>
            </a:extLst>
          </p:cNvPr>
          <p:cNvSpPr txBox="1"/>
          <p:nvPr/>
        </p:nvSpPr>
        <p:spPr>
          <a:xfrm>
            <a:off x="545151" y="4858251"/>
            <a:ext cx="5219378" cy="181140"/>
          </a:xfrm>
          <a:prstGeom prst="rect">
            <a:avLst/>
          </a:prstGeom>
          <a:noFill/>
          <a:effectLst/>
        </p:spPr>
        <p:txBody>
          <a:bodyPr wrap="none" lIns="0" tIns="0" rIns="0" bIns="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논리적인 사고를 바탕으로 전투를 설계하여 유저들에게 몰입감과 즐거움을 선사하는 기획자가 되겠습니다</a:t>
            </a:r>
            <a:r>
              <a:rPr lang="en-US" altLang="ko-KR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endParaRPr lang="ko-KR" altLang="en-US" sz="1000" dirty="0">
              <a:solidFill>
                <a:schemeClr val="tx1">
                  <a:lumMod val="85000"/>
                  <a:lumOff val="1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828CEDB5-D9B6-D007-F31E-1F2758D3435B}"/>
              </a:ext>
            </a:extLst>
          </p:cNvPr>
          <p:cNvGrpSpPr/>
          <p:nvPr/>
        </p:nvGrpSpPr>
        <p:grpSpPr>
          <a:xfrm>
            <a:off x="0" y="0"/>
            <a:ext cx="12192000" cy="381195"/>
            <a:chOff x="0" y="0"/>
            <a:chExt cx="12192000" cy="381195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C83E466F-78C2-A455-D1F7-EBE9C76772AF}"/>
                </a:ext>
              </a:extLst>
            </p:cNvPr>
            <p:cNvSpPr/>
            <p:nvPr/>
          </p:nvSpPr>
          <p:spPr>
            <a:xfrm>
              <a:off x="0" y="0"/>
              <a:ext cx="12192000" cy="38119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8" name="그룹 47">
              <a:extLst>
                <a:ext uri="{FF2B5EF4-FFF2-40B4-BE49-F238E27FC236}">
                  <a16:creationId xmlns:a16="http://schemas.microsoft.com/office/drawing/2014/main" id="{DE68879D-7B64-2732-6D0A-791230B0280C}"/>
                </a:ext>
              </a:extLst>
            </p:cNvPr>
            <p:cNvGrpSpPr/>
            <p:nvPr/>
          </p:nvGrpSpPr>
          <p:grpSpPr>
            <a:xfrm>
              <a:off x="192088" y="51640"/>
              <a:ext cx="7200000" cy="277915"/>
              <a:chOff x="192088" y="51640"/>
              <a:chExt cx="7200000" cy="277915"/>
            </a:xfrm>
          </p:grpSpPr>
          <p:grpSp>
            <p:nvGrpSpPr>
              <p:cNvPr id="24" name="그룹 23">
                <a:extLst>
                  <a:ext uri="{FF2B5EF4-FFF2-40B4-BE49-F238E27FC236}">
                    <a16:creationId xmlns:a16="http://schemas.microsoft.com/office/drawing/2014/main" id="{CE6C31F7-B162-B561-70E0-C669F6E3A1D3}"/>
                  </a:ext>
                </a:extLst>
              </p:cNvPr>
              <p:cNvGrpSpPr/>
              <p:nvPr/>
            </p:nvGrpSpPr>
            <p:grpSpPr>
              <a:xfrm>
                <a:off x="192088" y="51640"/>
                <a:ext cx="1440000" cy="277915"/>
                <a:chOff x="192088" y="2355329"/>
                <a:chExt cx="1440000" cy="277915"/>
              </a:xfrm>
            </p:grpSpPr>
            <p:sp>
              <p:nvSpPr>
                <p:cNvPr id="39" name="직사각형 38">
                  <a:extLst>
                    <a:ext uri="{FF2B5EF4-FFF2-40B4-BE49-F238E27FC236}">
                      <a16:creationId xmlns:a16="http://schemas.microsoft.com/office/drawing/2014/main" id="{2C35E7F4-4541-D710-1299-3EDE38771340}"/>
                    </a:ext>
                  </a:extLst>
                </p:cNvPr>
                <p:cNvSpPr/>
                <p:nvPr/>
              </p:nvSpPr>
              <p:spPr>
                <a:xfrm>
                  <a:off x="192088" y="2355329"/>
                  <a:ext cx="1440000" cy="27791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364D57EB-E126-4347-B21B-4B8F68DE741D}"/>
                    </a:ext>
                  </a:extLst>
                </p:cNvPr>
                <p:cNvSpPr txBox="1"/>
                <p:nvPr/>
              </p:nvSpPr>
              <p:spPr>
                <a:xfrm>
                  <a:off x="743772" y="2417342"/>
                  <a:ext cx="336631" cy="153888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 anchor="ctr">
                  <a:spAutoFit/>
                </a:bodyPr>
                <a:lstStyle/>
                <a:p>
                  <a:pPr algn="ctr"/>
                  <a:r>
                    <a:rPr lang="ko-KR" altLang="en-US" sz="1000" dirty="0">
                      <a:solidFill>
                        <a:schemeClr val="bg1">
                          <a:lumMod val="65000"/>
                        </a:schemeClr>
                      </a:solidFill>
                      <a:latin typeface="페이퍼로지 5 Medium" pitchFamily="2" charset="-127"/>
                      <a:ea typeface="페이퍼로지 5 Medium" pitchFamily="2" charset="-127"/>
                      <a:cs typeface="Pretendard Medium" panose="02000603000000020004" pitchFamily="2" charset="-127"/>
                    </a:rPr>
                    <a:t>프로필</a:t>
                  </a:r>
                </a:p>
              </p:txBody>
            </p:sp>
          </p:grpSp>
          <p:grpSp>
            <p:nvGrpSpPr>
              <p:cNvPr id="25" name="그룹 24">
                <a:extLst>
                  <a:ext uri="{FF2B5EF4-FFF2-40B4-BE49-F238E27FC236}">
                    <a16:creationId xmlns:a16="http://schemas.microsoft.com/office/drawing/2014/main" id="{3CE431D5-ABC9-0C81-D4D0-E833CEB6E2E5}"/>
                  </a:ext>
                </a:extLst>
              </p:cNvPr>
              <p:cNvGrpSpPr/>
              <p:nvPr/>
            </p:nvGrpSpPr>
            <p:grpSpPr>
              <a:xfrm>
                <a:off x="1632088" y="51640"/>
                <a:ext cx="1440000" cy="277915"/>
                <a:chOff x="1632088" y="2355329"/>
                <a:chExt cx="1440000" cy="277915"/>
              </a:xfrm>
            </p:grpSpPr>
            <p:sp>
              <p:nvSpPr>
                <p:cNvPr id="40" name="직사각형 39">
                  <a:extLst>
                    <a:ext uri="{FF2B5EF4-FFF2-40B4-BE49-F238E27FC236}">
                      <a16:creationId xmlns:a16="http://schemas.microsoft.com/office/drawing/2014/main" id="{32E59B5F-BF5B-9B17-8E88-59426FE003B8}"/>
                    </a:ext>
                  </a:extLst>
                </p:cNvPr>
                <p:cNvSpPr/>
                <p:nvPr/>
              </p:nvSpPr>
              <p:spPr>
                <a:xfrm>
                  <a:off x="1632088" y="2355329"/>
                  <a:ext cx="1440000" cy="27791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1" name="TextBox 30">
                  <a:extLst>
                    <a:ext uri="{FF2B5EF4-FFF2-40B4-BE49-F238E27FC236}">
                      <a16:creationId xmlns:a16="http://schemas.microsoft.com/office/drawing/2014/main" id="{2A9201FA-8DCC-1A22-B9AE-BDAE84AB6A80}"/>
                    </a:ext>
                  </a:extLst>
                </p:cNvPr>
                <p:cNvSpPr txBox="1"/>
                <p:nvPr/>
              </p:nvSpPr>
              <p:spPr>
                <a:xfrm>
                  <a:off x="2057136" y="2417342"/>
                  <a:ext cx="589905" cy="153888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 anchor="ctr">
                  <a:spAutoFit/>
                </a:bodyPr>
                <a:lstStyle/>
                <a:p>
                  <a:pPr algn="ctr"/>
                  <a:r>
                    <a:rPr lang="ko-KR" altLang="en-US" sz="1000" dirty="0">
                      <a:solidFill>
                        <a:schemeClr val="bg1">
                          <a:lumMod val="65000"/>
                        </a:schemeClr>
                      </a:solidFill>
                      <a:latin typeface="페이퍼로지 5 Medium" pitchFamily="2" charset="-127"/>
                      <a:ea typeface="페이퍼로지 5 Medium" pitchFamily="2" charset="-127"/>
                      <a:cs typeface="Pretendard Medium" panose="02000603000000020004" pitchFamily="2" charset="-127"/>
                    </a:rPr>
                    <a:t>신규 캐릭터</a:t>
                  </a:r>
                </a:p>
              </p:txBody>
            </p:sp>
          </p:grpSp>
          <p:grpSp>
            <p:nvGrpSpPr>
              <p:cNvPr id="27" name="그룹 26">
                <a:extLst>
                  <a:ext uri="{FF2B5EF4-FFF2-40B4-BE49-F238E27FC236}">
                    <a16:creationId xmlns:a16="http://schemas.microsoft.com/office/drawing/2014/main" id="{A5DC5331-E7D6-180E-B950-EF5F5D7CD094}"/>
                  </a:ext>
                </a:extLst>
              </p:cNvPr>
              <p:cNvGrpSpPr/>
              <p:nvPr/>
            </p:nvGrpSpPr>
            <p:grpSpPr>
              <a:xfrm>
                <a:off x="3072088" y="51640"/>
                <a:ext cx="1440000" cy="277915"/>
                <a:chOff x="3072088" y="2355329"/>
                <a:chExt cx="1440000" cy="277915"/>
              </a:xfrm>
            </p:grpSpPr>
            <p:sp>
              <p:nvSpPr>
                <p:cNvPr id="41" name="직사각형 40">
                  <a:extLst>
                    <a:ext uri="{FF2B5EF4-FFF2-40B4-BE49-F238E27FC236}">
                      <a16:creationId xmlns:a16="http://schemas.microsoft.com/office/drawing/2014/main" id="{8034A3D4-C1B4-4435-4DBB-808865C469B1}"/>
                    </a:ext>
                  </a:extLst>
                </p:cNvPr>
                <p:cNvSpPr/>
                <p:nvPr/>
              </p:nvSpPr>
              <p:spPr>
                <a:xfrm>
                  <a:off x="3072088" y="2355329"/>
                  <a:ext cx="1440000" cy="27791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B3D9AF8A-97A1-F71B-C6B6-D63228A052EF}"/>
                    </a:ext>
                  </a:extLst>
                </p:cNvPr>
                <p:cNvSpPr txBox="1"/>
                <p:nvPr/>
              </p:nvSpPr>
              <p:spPr>
                <a:xfrm>
                  <a:off x="3554043" y="2386564"/>
                  <a:ext cx="476092" cy="215444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 anchor="ctr">
                  <a:spAutoFit/>
                </a:bodyPr>
                <a:lstStyle/>
                <a:p>
                  <a:pPr algn="ctr"/>
                  <a:r>
                    <a:rPr lang="ko-KR" altLang="en-US" sz="1400" dirty="0" err="1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latin typeface="페이퍼로지 6 SemiBold" pitchFamily="2" charset="-127"/>
                      <a:ea typeface="페이퍼로지 6 SemiBold" pitchFamily="2" charset="-127"/>
                      <a:cs typeface="Pretendard Medium" panose="02000603000000020004" pitchFamily="2" charset="-127"/>
                    </a:rPr>
                    <a:t>역기획</a:t>
                  </a:r>
                  <a:endParaRPr lang="ko-KR" altLang="en-US" sz="1400" dirty="0">
                    <a:solidFill>
                      <a:schemeClr val="accent4">
                        <a:lumMod val="40000"/>
                        <a:lumOff val="60000"/>
                      </a:schemeClr>
                    </a:solidFill>
                    <a:latin typeface="페이퍼로지 6 SemiBold" pitchFamily="2" charset="-127"/>
                    <a:ea typeface="페이퍼로지 6 SemiBold" pitchFamily="2" charset="-127"/>
                    <a:cs typeface="Pretendard Medium" panose="02000603000000020004" pitchFamily="2" charset="-127"/>
                  </a:endParaRPr>
                </a:p>
              </p:txBody>
            </p:sp>
          </p:grpSp>
          <p:grpSp>
            <p:nvGrpSpPr>
              <p:cNvPr id="28" name="그룹 27">
                <a:extLst>
                  <a:ext uri="{FF2B5EF4-FFF2-40B4-BE49-F238E27FC236}">
                    <a16:creationId xmlns:a16="http://schemas.microsoft.com/office/drawing/2014/main" id="{1FEE5CAD-DE02-D2D6-2FE4-41F4F7B323E4}"/>
                  </a:ext>
                </a:extLst>
              </p:cNvPr>
              <p:cNvGrpSpPr/>
              <p:nvPr/>
            </p:nvGrpSpPr>
            <p:grpSpPr>
              <a:xfrm>
                <a:off x="4512088" y="51640"/>
                <a:ext cx="1440000" cy="277915"/>
                <a:chOff x="4512088" y="2355329"/>
                <a:chExt cx="1440000" cy="277915"/>
              </a:xfrm>
            </p:grpSpPr>
            <p:sp>
              <p:nvSpPr>
                <p:cNvPr id="42" name="직사각형 41">
                  <a:extLst>
                    <a:ext uri="{FF2B5EF4-FFF2-40B4-BE49-F238E27FC236}">
                      <a16:creationId xmlns:a16="http://schemas.microsoft.com/office/drawing/2014/main" id="{73319B63-0DB3-3824-A6AD-3333E9AF5137}"/>
                    </a:ext>
                  </a:extLst>
                </p:cNvPr>
                <p:cNvSpPr/>
                <p:nvPr/>
              </p:nvSpPr>
              <p:spPr>
                <a:xfrm>
                  <a:off x="4512088" y="2355329"/>
                  <a:ext cx="1440000" cy="27791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F891145E-326C-DBCB-3410-5B8D05004792}"/>
                    </a:ext>
                  </a:extLst>
                </p:cNvPr>
                <p:cNvSpPr txBox="1"/>
                <p:nvPr/>
              </p:nvSpPr>
              <p:spPr>
                <a:xfrm>
                  <a:off x="4810498" y="2417342"/>
                  <a:ext cx="843180" cy="153888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 anchor="ctr">
                  <a:spAutoFit/>
                </a:bodyPr>
                <a:lstStyle/>
                <a:p>
                  <a:pPr algn="ctr"/>
                  <a:r>
                    <a:rPr lang="ko-KR" altLang="en-US" sz="1000" dirty="0">
                      <a:solidFill>
                        <a:schemeClr val="bg1">
                          <a:lumMod val="65000"/>
                        </a:schemeClr>
                      </a:solidFill>
                      <a:latin typeface="페이퍼로지 5 Medium" pitchFamily="2" charset="-127"/>
                      <a:ea typeface="페이퍼로지 5 Medium" pitchFamily="2" charset="-127"/>
                      <a:cs typeface="Pretendard Medium" panose="02000603000000020004" pitchFamily="2" charset="-127"/>
                    </a:rPr>
                    <a:t>팀 프로젝트 경험</a:t>
                  </a:r>
                </a:p>
              </p:txBody>
            </p:sp>
          </p:grpSp>
          <p:grpSp>
            <p:nvGrpSpPr>
              <p:cNvPr id="29" name="그룹 28">
                <a:extLst>
                  <a:ext uri="{FF2B5EF4-FFF2-40B4-BE49-F238E27FC236}">
                    <a16:creationId xmlns:a16="http://schemas.microsoft.com/office/drawing/2014/main" id="{AF9F11ED-CEFB-1CEE-EBC6-253B1CAD0D0E}"/>
                  </a:ext>
                </a:extLst>
              </p:cNvPr>
              <p:cNvGrpSpPr/>
              <p:nvPr/>
            </p:nvGrpSpPr>
            <p:grpSpPr>
              <a:xfrm>
                <a:off x="5952088" y="51640"/>
                <a:ext cx="1440000" cy="277915"/>
                <a:chOff x="5952088" y="2355329"/>
                <a:chExt cx="1440000" cy="277915"/>
              </a:xfrm>
            </p:grpSpPr>
            <p:sp>
              <p:nvSpPr>
                <p:cNvPr id="43" name="직사각형 42">
                  <a:extLst>
                    <a:ext uri="{FF2B5EF4-FFF2-40B4-BE49-F238E27FC236}">
                      <a16:creationId xmlns:a16="http://schemas.microsoft.com/office/drawing/2014/main" id="{EA6446A4-7B87-AB5C-25EA-2A14F4CE57D3}"/>
                    </a:ext>
                  </a:extLst>
                </p:cNvPr>
                <p:cNvSpPr/>
                <p:nvPr/>
              </p:nvSpPr>
              <p:spPr>
                <a:xfrm>
                  <a:off x="5952088" y="2355329"/>
                  <a:ext cx="1440000" cy="27791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CA3E0B43-1F44-9040-4534-2A68E6538ECD}"/>
                    </a:ext>
                  </a:extLst>
                </p:cNvPr>
                <p:cNvSpPr txBox="1"/>
                <p:nvPr/>
              </p:nvSpPr>
              <p:spPr>
                <a:xfrm>
                  <a:off x="6503773" y="2417342"/>
                  <a:ext cx="336631" cy="153888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 anchor="ctr">
                  <a:spAutoFit/>
                </a:bodyPr>
                <a:lstStyle/>
                <a:p>
                  <a:pPr algn="ctr"/>
                  <a:r>
                    <a:rPr lang="ko-KR" altLang="en-US" sz="1000" dirty="0">
                      <a:solidFill>
                        <a:schemeClr val="bg1">
                          <a:lumMod val="65000"/>
                        </a:schemeClr>
                      </a:solidFill>
                      <a:latin typeface="페이퍼로지 5 Medium" pitchFamily="2" charset="-127"/>
                      <a:ea typeface="페이퍼로지 5 Medium" pitchFamily="2" charset="-127"/>
                      <a:cs typeface="Pretendard Medium" panose="02000603000000020004" pitchFamily="2" charset="-127"/>
                    </a:rPr>
                    <a:t>마무리</a:t>
                  </a:r>
                </a:p>
              </p:txBody>
            </p:sp>
          </p:grpSp>
          <p:cxnSp>
            <p:nvCxnSpPr>
              <p:cNvPr id="35" name="직선 연결선 34">
                <a:extLst>
                  <a:ext uri="{FF2B5EF4-FFF2-40B4-BE49-F238E27FC236}">
                    <a16:creationId xmlns:a16="http://schemas.microsoft.com/office/drawing/2014/main" id="{BC9B64B3-7B45-E316-7389-8B9CF31491A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32088" y="127597"/>
                <a:ext cx="0" cy="126000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직선 연결선 35">
                <a:extLst>
                  <a:ext uri="{FF2B5EF4-FFF2-40B4-BE49-F238E27FC236}">
                    <a16:creationId xmlns:a16="http://schemas.microsoft.com/office/drawing/2014/main" id="{AE5C235F-F309-6693-5FF2-EF995526B99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072088" y="127597"/>
                <a:ext cx="0" cy="126000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직선 연결선 36">
                <a:extLst>
                  <a:ext uri="{FF2B5EF4-FFF2-40B4-BE49-F238E27FC236}">
                    <a16:creationId xmlns:a16="http://schemas.microsoft.com/office/drawing/2014/main" id="{4BC88B1F-B787-7847-E15F-E88B63ABEB2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512088" y="127597"/>
                <a:ext cx="0" cy="126000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>
                <a:extLst>
                  <a:ext uri="{FF2B5EF4-FFF2-40B4-BE49-F238E27FC236}">
                    <a16:creationId xmlns:a16="http://schemas.microsoft.com/office/drawing/2014/main" id="{ACC81601-5C69-BC3F-61E0-4351BD8BDC5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52088" y="127597"/>
                <a:ext cx="0" cy="126000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>
                <a:extLst>
                  <a:ext uri="{FF2B5EF4-FFF2-40B4-BE49-F238E27FC236}">
                    <a16:creationId xmlns:a16="http://schemas.microsoft.com/office/drawing/2014/main" id="{0096EA36-A569-D8D5-9F1D-EECDC3D6833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2088" y="127597"/>
                <a:ext cx="0" cy="126000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직선 연결선 46">
                <a:extLst>
                  <a:ext uri="{FF2B5EF4-FFF2-40B4-BE49-F238E27FC236}">
                    <a16:creationId xmlns:a16="http://schemas.microsoft.com/office/drawing/2014/main" id="{6DA55E81-874C-1F16-13AE-32FBA478CBB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392088" y="127597"/>
                <a:ext cx="0" cy="126000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8366186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772A59-0815-2955-54EF-993AB33635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8552039-EF59-4C4A-7919-EEE0F9CF3C44}"/>
              </a:ext>
            </a:extLst>
          </p:cNvPr>
          <p:cNvSpPr txBox="1"/>
          <p:nvPr/>
        </p:nvSpPr>
        <p:spPr>
          <a:xfrm>
            <a:off x="545151" y="2912493"/>
            <a:ext cx="5219378" cy="381195"/>
          </a:xfrm>
          <a:prstGeom prst="rect">
            <a:avLst/>
          </a:prstGeom>
          <a:noFill/>
          <a:effectLst/>
        </p:spPr>
        <p:txBody>
          <a:bodyPr wrap="none" lIns="0" tIns="0" rIns="0" bIns="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안녕하세요</a:t>
            </a:r>
            <a:r>
              <a:rPr lang="en-US" altLang="ko-KR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! </a:t>
            </a:r>
            <a:r>
              <a:rPr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전투 기획자가 되고 싶은 </a:t>
            </a:r>
            <a:r>
              <a:rPr lang="en-US" altLang="ko-KR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‘</a:t>
            </a:r>
            <a:r>
              <a:rPr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홍진선</a:t>
            </a:r>
            <a:r>
              <a:rPr lang="en-US" altLang="ko-KR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’</a:t>
            </a:r>
            <a:r>
              <a:rPr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입니다</a:t>
            </a:r>
            <a:r>
              <a:rPr lang="en-US" altLang="ko-KR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>
              <a:lnSpc>
                <a:spcPct val="130000"/>
              </a:lnSpc>
            </a:pPr>
            <a:r>
              <a:rPr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논리적인 사고를 바탕으로 전투를 설계하여 유저들에게 몰입감과 즐거움을 선사하는 기획자가 되겠습니다</a:t>
            </a:r>
            <a:r>
              <a:rPr lang="en-US" altLang="ko-KR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endParaRPr lang="ko-KR" altLang="en-US" sz="1000" dirty="0">
              <a:solidFill>
                <a:schemeClr val="tx1">
                  <a:lumMod val="85000"/>
                  <a:lumOff val="1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817239E-4DEF-676C-46CE-AD2608D91C4B}"/>
              </a:ext>
            </a:extLst>
          </p:cNvPr>
          <p:cNvSpPr txBox="1"/>
          <p:nvPr/>
        </p:nvSpPr>
        <p:spPr>
          <a:xfrm>
            <a:off x="545151" y="4858251"/>
            <a:ext cx="5219378" cy="181140"/>
          </a:xfrm>
          <a:prstGeom prst="rect">
            <a:avLst/>
          </a:prstGeom>
          <a:noFill/>
          <a:effectLst/>
        </p:spPr>
        <p:txBody>
          <a:bodyPr wrap="none" lIns="0" tIns="0" rIns="0" bIns="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논리적인 사고를 바탕으로 전투를 설계하여 유저들에게 몰입감과 즐거움을 선사하는 기획자가 되겠습니다</a:t>
            </a:r>
            <a:r>
              <a:rPr lang="en-US" altLang="ko-KR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endParaRPr lang="ko-KR" altLang="en-US" sz="1000" dirty="0">
              <a:solidFill>
                <a:schemeClr val="tx1">
                  <a:lumMod val="85000"/>
                  <a:lumOff val="1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C0BC329E-EDCD-2667-EAB5-3C4572478928}"/>
              </a:ext>
            </a:extLst>
          </p:cNvPr>
          <p:cNvGrpSpPr/>
          <p:nvPr/>
        </p:nvGrpSpPr>
        <p:grpSpPr>
          <a:xfrm>
            <a:off x="0" y="0"/>
            <a:ext cx="12192000" cy="381195"/>
            <a:chOff x="0" y="0"/>
            <a:chExt cx="12192000" cy="381195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C44869EA-4EB4-C87A-1B6D-7305B4B20CA1}"/>
                </a:ext>
              </a:extLst>
            </p:cNvPr>
            <p:cNvSpPr/>
            <p:nvPr/>
          </p:nvSpPr>
          <p:spPr>
            <a:xfrm>
              <a:off x="0" y="0"/>
              <a:ext cx="12192000" cy="38119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8" name="그룹 47">
              <a:extLst>
                <a:ext uri="{FF2B5EF4-FFF2-40B4-BE49-F238E27FC236}">
                  <a16:creationId xmlns:a16="http://schemas.microsoft.com/office/drawing/2014/main" id="{5B09CF20-120C-FEC7-6B14-B02D8A2F6EB0}"/>
                </a:ext>
              </a:extLst>
            </p:cNvPr>
            <p:cNvGrpSpPr/>
            <p:nvPr/>
          </p:nvGrpSpPr>
          <p:grpSpPr>
            <a:xfrm>
              <a:off x="192088" y="51640"/>
              <a:ext cx="7200000" cy="277915"/>
              <a:chOff x="192088" y="51640"/>
              <a:chExt cx="7200000" cy="277915"/>
            </a:xfrm>
          </p:grpSpPr>
          <p:grpSp>
            <p:nvGrpSpPr>
              <p:cNvPr id="24" name="그룹 23">
                <a:extLst>
                  <a:ext uri="{FF2B5EF4-FFF2-40B4-BE49-F238E27FC236}">
                    <a16:creationId xmlns:a16="http://schemas.microsoft.com/office/drawing/2014/main" id="{0FE8FCFC-A89C-BF8C-1CB1-9E71D6BD4680}"/>
                  </a:ext>
                </a:extLst>
              </p:cNvPr>
              <p:cNvGrpSpPr/>
              <p:nvPr/>
            </p:nvGrpSpPr>
            <p:grpSpPr>
              <a:xfrm>
                <a:off x="192088" y="51640"/>
                <a:ext cx="1440000" cy="277915"/>
                <a:chOff x="192088" y="2355329"/>
                <a:chExt cx="1440000" cy="277915"/>
              </a:xfrm>
            </p:grpSpPr>
            <p:sp>
              <p:nvSpPr>
                <p:cNvPr id="39" name="직사각형 38">
                  <a:extLst>
                    <a:ext uri="{FF2B5EF4-FFF2-40B4-BE49-F238E27FC236}">
                      <a16:creationId xmlns:a16="http://schemas.microsoft.com/office/drawing/2014/main" id="{F3DD32B2-C881-6F6C-09DC-061254866E2E}"/>
                    </a:ext>
                  </a:extLst>
                </p:cNvPr>
                <p:cNvSpPr/>
                <p:nvPr/>
              </p:nvSpPr>
              <p:spPr>
                <a:xfrm>
                  <a:off x="192088" y="2355329"/>
                  <a:ext cx="1440000" cy="27791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0BFEFAF8-1FF1-AE77-63AD-3F3CE0401293}"/>
                    </a:ext>
                  </a:extLst>
                </p:cNvPr>
                <p:cNvSpPr txBox="1"/>
                <p:nvPr/>
              </p:nvSpPr>
              <p:spPr>
                <a:xfrm>
                  <a:off x="743772" y="2417342"/>
                  <a:ext cx="336631" cy="153888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 anchor="ctr">
                  <a:spAutoFit/>
                </a:bodyPr>
                <a:lstStyle/>
                <a:p>
                  <a:pPr algn="ctr"/>
                  <a:r>
                    <a:rPr lang="ko-KR" altLang="en-US" sz="1000" dirty="0">
                      <a:solidFill>
                        <a:schemeClr val="bg1">
                          <a:lumMod val="65000"/>
                        </a:schemeClr>
                      </a:solidFill>
                      <a:latin typeface="페이퍼로지 5 Medium" pitchFamily="2" charset="-127"/>
                      <a:ea typeface="페이퍼로지 5 Medium" pitchFamily="2" charset="-127"/>
                      <a:cs typeface="Pretendard Medium" panose="02000603000000020004" pitchFamily="2" charset="-127"/>
                    </a:rPr>
                    <a:t>프로필</a:t>
                  </a:r>
                </a:p>
              </p:txBody>
            </p:sp>
          </p:grpSp>
          <p:grpSp>
            <p:nvGrpSpPr>
              <p:cNvPr id="25" name="그룹 24">
                <a:extLst>
                  <a:ext uri="{FF2B5EF4-FFF2-40B4-BE49-F238E27FC236}">
                    <a16:creationId xmlns:a16="http://schemas.microsoft.com/office/drawing/2014/main" id="{C8BA6C55-2CA9-60F7-AE5E-4440389F8AC4}"/>
                  </a:ext>
                </a:extLst>
              </p:cNvPr>
              <p:cNvGrpSpPr/>
              <p:nvPr/>
            </p:nvGrpSpPr>
            <p:grpSpPr>
              <a:xfrm>
                <a:off x="1632088" y="51640"/>
                <a:ext cx="1440000" cy="277915"/>
                <a:chOff x="1632088" y="2355329"/>
                <a:chExt cx="1440000" cy="277915"/>
              </a:xfrm>
            </p:grpSpPr>
            <p:sp>
              <p:nvSpPr>
                <p:cNvPr id="40" name="직사각형 39">
                  <a:extLst>
                    <a:ext uri="{FF2B5EF4-FFF2-40B4-BE49-F238E27FC236}">
                      <a16:creationId xmlns:a16="http://schemas.microsoft.com/office/drawing/2014/main" id="{4541EF57-850E-7A83-2DFB-42DA2FDC3D8C}"/>
                    </a:ext>
                  </a:extLst>
                </p:cNvPr>
                <p:cNvSpPr/>
                <p:nvPr/>
              </p:nvSpPr>
              <p:spPr>
                <a:xfrm>
                  <a:off x="1632088" y="2355329"/>
                  <a:ext cx="1440000" cy="27791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1" name="TextBox 30">
                  <a:extLst>
                    <a:ext uri="{FF2B5EF4-FFF2-40B4-BE49-F238E27FC236}">
                      <a16:creationId xmlns:a16="http://schemas.microsoft.com/office/drawing/2014/main" id="{115C7449-E1D9-C889-B082-23D00572FBEA}"/>
                    </a:ext>
                  </a:extLst>
                </p:cNvPr>
                <p:cNvSpPr txBox="1"/>
                <p:nvPr/>
              </p:nvSpPr>
              <p:spPr>
                <a:xfrm>
                  <a:off x="2057136" y="2417342"/>
                  <a:ext cx="589905" cy="153888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 anchor="ctr">
                  <a:spAutoFit/>
                </a:bodyPr>
                <a:lstStyle/>
                <a:p>
                  <a:pPr algn="ctr"/>
                  <a:r>
                    <a:rPr lang="ko-KR" altLang="en-US" sz="1000" dirty="0">
                      <a:solidFill>
                        <a:schemeClr val="bg1">
                          <a:lumMod val="65000"/>
                        </a:schemeClr>
                      </a:solidFill>
                      <a:latin typeface="페이퍼로지 5 Medium" pitchFamily="2" charset="-127"/>
                      <a:ea typeface="페이퍼로지 5 Medium" pitchFamily="2" charset="-127"/>
                      <a:cs typeface="Pretendard Medium" panose="02000603000000020004" pitchFamily="2" charset="-127"/>
                    </a:rPr>
                    <a:t>신규 캐릭터</a:t>
                  </a:r>
                </a:p>
              </p:txBody>
            </p:sp>
          </p:grpSp>
          <p:grpSp>
            <p:nvGrpSpPr>
              <p:cNvPr id="27" name="그룹 26">
                <a:extLst>
                  <a:ext uri="{FF2B5EF4-FFF2-40B4-BE49-F238E27FC236}">
                    <a16:creationId xmlns:a16="http://schemas.microsoft.com/office/drawing/2014/main" id="{91F6E41D-6F0E-5F42-9361-74714AC2EB92}"/>
                  </a:ext>
                </a:extLst>
              </p:cNvPr>
              <p:cNvGrpSpPr/>
              <p:nvPr/>
            </p:nvGrpSpPr>
            <p:grpSpPr>
              <a:xfrm>
                <a:off x="3072088" y="51640"/>
                <a:ext cx="1440000" cy="277915"/>
                <a:chOff x="3072088" y="2355329"/>
                <a:chExt cx="1440000" cy="277915"/>
              </a:xfrm>
            </p:grpSpPr>
            <p:sp>
              <p:nvSpPr>
                <p:cNvPr id="41" name="직사각형 40">
                  <a:extLst>
                    <a:ext uri="{FF2B5EF4-FFF2-40B4-BE49-F238E27FC236}">
                      <a16:creationId xmlns:a16="http://schemas.microsoft.com/office/drawing/2014/main" id="{5C7598D3-3217-BC5B-5165-C8E15E55C5F0}"/>
                    </a:ext>
                  </a:extLst>
                </p:cNvPr>
                <p:cNvSpPr/>
                <p:nvPr/>
              </p:nvSpPr>
              <p:spPr>
                <a:xfrm>
                  <a:off x="3072088" y="2355329"/>
                  <a:ext cx="1440000" cy="27791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8E3DA6EB-FBE3-5E23-2973-6DB35A0EB789}"/>
                    </a:ext>
                  </a:extLst>
                </p:cNvPr>
                <p:cNvSpPr txBox="1"/>
                <p:nvPr/>
              </p:nvSpPr>
              <p:spPr>
                <a:xfrm>
                  <a:off x="3623773" y="2417342"/>
                  <a:ext cx="336631" cy="153888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 anchor="ctr">
                  <a:spAutoFit/>
                </a:bodyPr>
                <a:lstStyle/>
                <a:p>
                  <a:pPr algn="ctr"/>
                  <a:r>
                    <a:rPr lang="ko-KR" altLang="en-US" sz="1000" dirty="0" err="1">
                      <a:solidFill>
                        <a:schemeClr val="bg1">
                          <a:lumMod val="65000"/>
                        </a:schemeClr>
                      </a:solidFill>
                      <a:latin typeface="페이퍼로지 5 Medium" pitchFamily="2" charset="-127"/>
                      <a:ea typeface="페이퍼로지 5 Medium" pitchFamily="2" charset="-127"/>
                      <a:cs typeface="Pretendard Medium" panose="02000603000000020004" pitchFamily="2" charset="-127"/>
                    </a:rPr>
                    <a:t>역기획</a:t>
                  </a:r>
                  <a:endParaRPr lang="ko-KR" altLang="en-US" sz="1000" dirty="0">
                    <a:solidFill>
                      <a:schemeClr val="bg1">
                        <a:lumMod val="65000"/>
                      </a:schemeClr>
                    </a:solidFill>
                    <a:latin typeface="페이퍼로지 5 Medium" pitchFamily="2" charset="-127"/>
                    <a:ea typeface="페이퍼로지 5 Medium" pitchFamily="2" charset="-127"/>
                    <a:cs typeface="Pretendard Medium" panose="02000603000000020004" pitchFamily="2" charset="-127"/>
                  </a:endParaRPr>
                </a:p>
              </p:txBody>
            </p:sp>
          </p:grpSp>
          <p:grpSp>
            <p:nvGrpSpPr>
              <p:cNvPr id="28" name="그룹 27">
                <a:extLst>
                  <a:ext uri="{FF2B5EF4-FFF2-40B4-BE49-F238E27FC236}">
                    <a16:creationId xmlns:a16="http://schemas.microsoft.com/office/drawing/2014/main" id="{A2AE4614-DE5B-3F8C-01E8-B30F13D4CB64}"/>
                  </a:ext>
                </a:extLst>
              </p:cNvPr>
              <p:cNvGrpSpPr/>
              <p:nvPr/>
            </p:nvGrpSpPr>
            <p:grpSpPr>
              <a:xfrm>
                <a:off x="4512088" y="51640"/>
                <a:ext cx="1440000" cy="277915"/>
                <a:chOff x="4512088" y="2355329"/>
                <a:chExt cx="1440000" cy="277915"/>
              </a:xfrm>
            </p:grpSpPr>
            <p:sp>
              <p:nvSpPr>
                <p:cNvPr id="42" name="직사각형 41">
                  <a:extLst>
                    <a:ext uri="{FF2B5EF4-FFF2-40B4-BE49-F238E27FC236}">
                      <a16:creationId xmlns:a16="http://schemas.microsoft.com/office/drawing/2014/main" id="{E78AEE28-F8EC-6108-CEBD-7B52B8731462}"/>
                    </a:ext>
                  </a:extLst>
                </p:cNvPr>
                <p:cNvSpPr/>
                <p:nvPr/>
              </p:nvSpPr>
              <p:spPr>
                <a:xfrm>
                  <a:off x="4512088" y="2355329"/>
                  <a:ext cx="1440000" cy="27791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B13E9BFE-83B9-2EFF-15D2-9F602D1F1879}"/>
                    </a:ext>
                  </a:extLst>
                </p:cNvPr>
                <p:cNvSpPr txBox="1"/>
                <p:nvPr/>
              </p:nvSpPr>
              <p:spPr>
                <a:xfrm>
                  <a:off x="4636572" y="2386564"/>
                  <a:ext cx="1191032" cy="215444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 anchor="ctr">
                  <a:spAutoFit/>
                </a:bodyPr>
                <a:lstStyle/>
                <a:p>
                  <a:pPr algn="ctr"/>
                  <a:r>
                    <a:rPr lang="ko-KR" altLang="en-US" sz="1400" dirty="0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latin typeface="페이퍼로지 6 SemiBold" pitchFamily="2" charset="-127"/>
                      <a:ea typeface="페이퍼로지 6 SemiBold" pitchFamily="2" charset="-127"/>
                      <a:cs typeface="Pretendard Medium" panose="02000603000000020004" pitchFamily="2" charset="-127"/>
                    </a:rPr>
                    <a:t>팀 프로젝트 경험</a:t>
                  </a:r>
                </a:p>
              </p:txBody>
            </p:sp>
          </p:grpSp>
          <p:grpSp>
            <p:nvGrpSpPr>
              <p:cNvPr id="29" name="그룹 28">
                <a:extLst>
                  <a:ext uri="{FF2B5EF4-FFF2-40B4-BE49-F238E27FC236}">
                    <a16:creationId xmlns:a16="http://schemas.microsoft.com/office/drawing/2014/main" id="{236CDF68-9074-18B0-96D5-9C72F0693F4E}"/>
                  </a:ext>
                </a:extLst>
              </p:cNvPr>
              <p:cNvGrpSpPr/>
              <p:nvPr/>
            </p:nvGrpSpPr>
            <p:grpSpPr>
              <a:xfrm>
                <a:off x="5952088" y="51640"/>
                <a:ext cx="1440000" cy="277915"/>
                <a:chOff x="5952088" y="2355329"/>
                <a:chExt cx="1440000" cy="277915"/>
              </a:xfrm>
            </p:grpSpPr>
            <p:sp>
              <p:nvSpPr>
                <p:cNvPr id="43" name="직사각형 42">
                  <a:extLst>
                    <a:ext uri="{FF2B5EF4-FFF2-40B4-BE49-F238E27FC236}">
                      <a16:creationId xmlns:a16="http://schemas.microsoft.com/office/drawing/2014/main" id="{E30859F2-D306-1E3B-880E-08CC3CDB6E6C}"/>
                    </a:ext>
                  </a:extLst>
                </p:cNvPr>
                <p:cNvSpPr/>
                <p:nvPr/>
              </p:nvSpPr>
              <p:spPr>
                <a:xfrm>
                  <a:off x="5952088" y="2355329"/>
                  <a:ext cx="1440000" cy="27791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D9961206-57FD-521A-AF66-46E3752B022C}"/>
                    </a:ext>
                  </a:extLst>
                </p:cNvPr>
                <p:cNvSpPr txBox="1"/>
                <p:nvPr/>
              </p:nvSpPr>
              <p:spPr>
                <a:xfrm>
                  <a:off x="6503773" y="2417342"/>
                  <a:ext cx="336631" cy="153888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 anchor="ctr">
                  <a:spAutoFit/>
                </a:bodyPr>
                <a:lstStyle/>
                <a:p>
                  <a:pPr algn="ctr"/>
                  <a:r>
                    <a:rPr lang="ko-KR" altLang="en-US" sz="1000" dirty="0">
                      <a:solidFill>
                        <a:schemeClr val="bg1">
                          <a:lumMod val="65000"/>
                        </a:schemeClr>
                      </a:solidFill>
                      <a:latin typeface="페이퍼로지 5 Medium" pitchFamily="2" charset="-127"/>
                      <a:ea typeface="페이퍼로지 5 Medium" pitchFamily="2" charset="-127"/>
                      <a:cs typeface="Pretendard Medium" panose="02000603000000020004" pitchFamily="2" charset="-127"/>
                    </a:rPr>
                    <a:t>마무리</a:t>
                  </a:r>
                </a:p>
              </p:txBody>
            </p:sp>
          </p:grpSp>
          <p:cxnSp>
            <p:nvCxnSpPr>
              <p:cNvPr id="35" name="직선 연결선 34">
                <a:extLst>
                  <a:ext uri="{FF2B5EF4-FFF2-40B4-BE49-F238E27FC236}">
                    <a16:creationId xmlns:a16="http://schemas.microsoft.com/office/drawing/2014/main" id="{93D01A27-434C-8A87-8D7D-84BAF876900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32088" y="127597"/>
                <a:ext cx="0" cy="126000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직선 연결선 35">
                <a:extLst>
                  <a:ext uri="{FF2B5EF4-FFF2-40B4-BE49-F238E27FC236}">
                    <a16:creationId xmlns:a16="http://schemas.microsoft.com/office/drawing/2014/main" id="{39D6525E-D805-1CB3-6715-5D119415E07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072088" y="127597"/>
                <a:ext cx="0" cy="126000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직선 연결선 36">
                <a:extLst>
                  <a:ext uri="{FF2B5EF4-FFF2-40B4-BE49-F238E27FC236}">
                    <a16:creationId xmlns:a16="http://schemas.microsoft.com/office/drawing/2014/main" id="{EE03E32C-CC1A-01AC-154D-CB5A4E1B2D9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512088" y="127597"/>
                <a:ext cx="0" cy="126000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>
                <a:extLst>
                  <a:ext uri="{FF2B5EF4-FFF2-40B4-BE49-F238E27FC236}">
                    <a16:creationId xmlns:a16="http://schemas.microsoft.com/office/drawing/2014/main" id="{4A4B11D9-0A01-9154-9B13-313A1988A77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52088" y="127597"/>
                <a:ext cx="0" cy="126000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>
                <a:extLst>
                  <a:ext uri="{FF2B5EF4-FFF2-40B4-BE49-F238E27FC236}">
                    <a16:creationId xmlns:a16="http://schemas.microsoft.com/office/drawing/2014/main" id="{163C665B-B7FA-CEFE-6E14-2F5D67D20BC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2088" y="127597"/>
                <a:ext cx="0" cy="126000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직선 연결선 46">
                <a:extLst>
                  <a:ext uri="{FF2B5EF4-FFF2-40B4-BE49-F238E27FC236}">
                    <a16:creationId xmlns:a16="http://schemas.microsoft.com/office/drawing/2014/main" id="{2A512221-4306-1B6F-304A-798AA2DAA84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392088" y="127597"/>
                <a:ext cx="0" cy="126000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40658355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FCC17F-FAAC-BD12-9D65-E2D55AE390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503E486-4D1F-08A8-B74D-FDBEDC11FA33}"/>
              </a:ext>
            </a:extLst>
          </p:cNvPr>
          <p:cNvSpPr txBox="1"/>
          <p:nvPr/>
        </p:nvSpPr>
        <p:spPr>
          <a:xfrm>
            <a:off x="545151" y="2912493"/>
            <a:ext cx="5219378" cy="381195"/>
          </a:xfrm>
          <a:prstGeom prst="rect">
            <a:avLst/>
          </a:prstGeom>
          <a:noFill/>
          <a:effectLst/>
        </p:spPr>
        <p:txBody>
          <a:bodyPr wrap="none" lIns="0" tIns="0" rIns="0" bIns="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안녕하세요</a:t>
            </a:r>
            <a:r>
              <a:rPr lang="en-US" altLang="ko-KR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! </a:t>
            </a:r>
            <a:r>
              <a:rPr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전투 기획자가 되고 싶은 </a:t>
            </a:r>
            <a:r>
              <a:rPr lang="en-US" altLang="ko-KR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‘</a:t>
            </a:r>
            <a:r>
              <a:rPr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홍진선</a:t>
            </a:r>
            <a:r>
              <a:rPr lang="en-US" altLang="ko-KR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’</a:t>
            </a:r>
            <a:r>
              <a:rPr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입니다</a:t>
            </a:r>
            <a:r>
              <a:rPr lang="en-US" altLang="ko-KR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>
              <a:lnSpc>
                <a:spcPct val="130000"/>
              </a:lnSpc>
            </a:pPr>
            <a:r>
              <a:rPr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논리적인 사고를 바탕으로 전투를 설계하여 유저들에게 몰입감과 즐거움을 선사하는 기획자가 되겠습니다</a:t>
            </a:r>
            <a:r>
              <a:rPr lang="en-US" altLang="ko-KR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endParaRPr lang="ko-KR" altLang="en-US" sz="1000" dirty="0">
              <a:solidFill>
                <a:schemeClr val="tx1">
                  <a:lumMod val="85000"/>
                  <a:lumOff val="1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A93AE33-4739-8702-55DA-8FADE60AAA01}"/>
              </a:ext>
            </a:extLst>
          </p:cNvPr>
          <p:cNvSpPr txBox="1"/>
          <p:nvPr/>
        </p:nvSpPr>
        <p:spPr>
          <a:xfrm>
            <a:off x="545151" y="4858251"/>
            <a:ext cx="5219378" cy="181140"/>
          </a:xfrm>
          <a:prstGeom prst="rect">
            <a:avLst/>
          </a:prstGeom>
          <a:noFill/>
          <a:effectLst/>
        </p:spPr>
        <p:txBody>
          <a:bodyPr wrap="none" lIns="0" tIns="0" rIns="0" bIns="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논리적인 사고를 바탕으로 전투를 설계하여 유저들에게 몰입감과 즐거움을 선사하는 기획자가 되겠습니다</a:t>
            </a:r>
            <a:r>
              <a:rPr lang="en-US" altLang="ko-KR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endParaRPr lang="ko-KR" altLang="en-US" sz="1000" dirty="0">
              <a:solidFill>
                <a:schemeClr val="tx1">
                  <a:lumMod val="85000"/>
                  <a:lumOff val="1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BE8A6EC5-F5D8-C6BD-8E7E-C73E539830AF}"/>
              </a:ext>
            </a:extLst>
          </p:cNvPr>
          <p:cNvGrpSpPr/>
          <p:nvPr/>
        </p:nvGrpSpPr>
        <p:grpSpPr>
          <a:xfrm>
            <a:off x="0" y="0"/>
            <a:ext cx="12192000" cy="381195"/>
            <a:chOff x="0" y="0"/>
            <a:chExt cx="12192000" cy="381195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C3F11C6B-AD8E-0C28-E764-895321288E97}"/>
                </a:ext>
              </a:extLst>
            </p:cNvPr>
            <p:cNvSpPr/>
            <p:nvPr/>
          </p:nvSpPr>
          <p:spPr>
            <a:xfrm>
              <a:off x="0" y="0"/>
              <a:ext cx="12192000" cy="38119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8" name="그룹 47">
              <a:extLst>
                <a:ext uri="{FF2B5EF4-FFF2-40B4-BE49-F238E27FC236}">
                  <a16:creationId xmlns:a16="http://schemas.microsoft.com/office/drawing/2014/main" id="{14ECA0BA-2A23-E76A-5A53-5D489AA427DA}"/>
                </a:ext>
              </a:extLst>
            </p:cNvPr>
            <p:cNvGrpSpPr/>
            <p:nvPr/>
          </p:nvGrpSpPr>
          <p:grpSpPr>
            <a:xfrm>
              <a:off x="192088" y="51640"/>
              <a:ext cx="7200000" cy="277915"/>
              <a:chOff x="192088" y="51640"/>
              <a:chExt cx="7200000" cy="277915"/>
            </a:xfrm>
          </p:grpSpPr>
          <p:grpSp>
            <p:nvGrpSpPr>
              <p:cNvPr id="24" name="그룹 23">
                <a:extLst>
                  <a:ext uri="{FF2B5EF4-FFF2-40B4-BE49-F238E27FC236}">
                    <a16:creationId xmlns:a16="http://schemas.microsoft.com/office/drawing/2014/main" id="{96274C9E-DD3A-C459-00AB-A72FCCBE8E27}"/>
                  </a:ext>
                </a:extLst>
              </p:cNvPr>
              <p:cNvGrpSpPr/>
              <p:nvPr/>
            </p:nvGrpSpPr>
            <p:grpSpPr>
              <a:xfrm>
                <a:off x="192088" y="51640"/>
                <a:ext cx="1440000" cy="277915"/>
                <a:chOff x="192088" y="2355329"/>
                <a:chExt cx="1440000" cy="277915"/>
              </a:xfrm>
            </p:grpSpPr>
            <p:sp>
              <p:nvSpPr>
                <p:cNvPr id="39" name="직사각형 38">
                  <a:extLst>
                    <a:ext uri="{FF2B5EF4-FFF2-40B4-BE49-F238E27FC236}">
                      <a16:creationId xmlns:a16="http://schemas.microsoft.com/office/drawing/2014/main" id="{32CD46A4-36D2-59AE-1D3F-9F1759CFF190}"/>
                    </a:ext>
                  </a:extLst>
                </p:cNvPr>
                <p:cNvSpPr/>
                <p:nvPr/>
              </p:nvSpPr>
              <p:spPr>
                <a:xfrm>
                  <a:off x="192088" y="2355329"/>
                  <a:ext cx="1440000" cy="27791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7603CDFF-7D42-A90D-F06F-D00098B04300}"/>
                    </a:ext>
                  </a:extLst>
                </p:cNvPr>
                <p:cNvSpPr txBox="1"/>
                <p:nvPr/>
              </p:nvSpPr>
              <p:spPr>
                <a:xfrm>
                  <a:off x="743772" y="2417342"/>
                  <a:ext cx="336631" cy="153888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 anchor="ctr">
                  <a:spAutoFit/>
                </a:bodyPr>
                <a:lstStyle/>
                <a:p>
                  <a:pPr algn="ctr"/>
                  <a:r>
                    <a:rPr lang="ko-KR" altLang="en-US" sz="1000" dirty="0">
                      <a:solidFill>
                        <a:schemeClr val="bg1">
                          <a:lumMod val="65000"/>
                        </a:schemeClr>
                      </a:solidFill>
                      <a:latin typeface="페이퍼로지 5 Medium" pitchFamily="2" charset="-127"/>
                      <a:ea typeface="페이퍼로지 5 Medium" pitchFamily="2" charset="-127"/>
                      <a:cs typeface="Pretendard Medium" panose="02000603000000020004" pitchFamily="2" charset="-127"/>
                    </a:rPr>
                    <a:t>프로필</a:t>
                  </a:r>
                </a:p>
              </p:txBody>
            </p:sp>
          </p:grpSp>
          <p:grpSp>
            <p:nvGrpSpPr>
              <p:cNvPr id="25" name="그룹 24">
                <a:extLst>
                  <a:ext uri="{FF2B5EF4-FFF2-40B4-BE49-F238E27FC236}">
                    <a16:creationId xmlns:a16="http://schemas.microsoft.com/office/drawing/2014/main" id="{ED5278EF-C850-9A89-DEEF-B05E9DCF11E3}"/>
                  </a:ext>
                </a:extLst>
              </p:cNvPr>
              <p:cNvGrpSpPr/>
              <p:nvPr/>
            </p:nvGrpSpPr>
            <p:grpSpPr>
              <a:xfrm>
                <a:off x="1632088" y="51640"/>
                <a:ext cx="1440000" cy="277915"/>
                <a:chOff x="1632088" y="2355329"/>
                <a:chExt cx="1440000" cy="277915"/>
              </a:xfrm>
            </p:grpSpPr>
            <p:sp>
              <p:nvSpPr>
                <p:cNvPr id="40" name="직사각형 39">
                  <a:extLst>
                    <a:ext uri="{FF2B5EF4-FFF2-40B4-BE49-F238E27FC236}">
                      <a16:creationId xmlns:a16="http://schemas.microsoft.com/office/drawing/2014/main" id="{CFCBAC94-E350-B554-73A2-F4C112A6AA21}"/>
                    </a:ext>
                  </a:extLst>
                </p:cNvPr>
                <p:cNvSpPr/>
                <p:nvPr/>
              </p:nvSpPr>
              <p:spPr>
                <a:xfrm>
                  <a:off x="1632088" y="2355329"/>
                  <a:ext cx="1440000" cy="27791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1" name="TextBox 30">
                  <a:extLst>
                    <a:ext uri="{FF2B5EF4-FFF2-40B4-BE49-F238E27FC236}">
                      <a16:creationId xmlns:a16="http://schemas.microsoft.com/office/drawing/2014/main" id="{4A24226D-FCF2-0019-6ACA-082E6B82628F}"/>
                    </a:ext>
                  </a:extLst>
                </p:cNvPr>
                <p:cNvSpPr txBox="1"/>
                <p:nvPr/>
              </p:nvSpPr>
              <p:spPr>
                <a:xfrm>
                  <a:off x="2057136" y="2417342"/>
                  <a:ext cx="589905" cy="153888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 anchor="ctr">
                  <a:spAutoFit/>
                </a:bodyPr>
                <a:lstStyle/>
                <a:p>
                  <a:pPr algn="ctr"/>
                  <a:r>
                    <a:rPr lang="ko-KR" altLang="en-US" sz="1000" dirty="0">
                      <a:solidFill>
                        <a:schemeClr val="bg1">
                          <a:lumMod val="65000"/>
                        </a:schemeClr>
                      </a:solidFill>
                      <a:latin typeface="페이퍼로지 5 Medium" pitchFamily="2" charset="-127"/>
                      <a:ea typeface="페이퍼로지 5 Medium" pitchFamily="2" charset="-127"/>
                      <a:cs typeface="Pretendard Medium" panose="02000603000000020004" pitchFamily="2" charset="-127"/>
                    </a:rPr>
                    <a:t>신규 캐릭터</a:t>
                  </a:r>
                </a:p>
              </p:txBody>
            </p:sp>
          </p:grpSp>
          <p:grpSp>
            <p:nvGrpSpPr>
              <p:cNvPr id="27" name="그룹 26">
                <a:extLst>
                  <a:ext uri="{FF2B5EF4-FFF2-40B4-BE49-F238E27FC236}">
                    <a16:creationId xmlns:a16="http://schemas.microsoft.com/office/drawing/2014/main" id="{5EAD58C7-A5B8-0052-8A8F-02252EB6121B}"/>
                  </a:ext>
                </a:extLst>
              </p:cNvPr>
              <p:cNvGrpSpPr/>
              <p:nvPr/>
            </p:nvGrpSpPr>
            <p:grpSpPr>
              <a:xfrm>
                <a:off x="3072088" y="51640"/>
                <a:ext cx="1440000" cy="277915"/>
                <a:chOff x="3072088" y="2355329"/>
                <a:chExt cx="1440000" cy="277915"/>
              </a:xfrm>
            </p:grpSpPr>
            <p:sp>
              <p:nvSpPr>
                <p:cNvPr id="41" name="직사각형 40">
                  <a:extLst>
                    <a:ext uri="{FF2B5EF4-FFF2-40B4-BE49-F238E27FC236}">
                      <a16:creationId xmlns:a16="http://schemas.microsoft.com/office/drawing/2014/main" id="{2AB0302E-2914-F2F7-12FE-D648E7AE1552}"/>
                    </a:ext>
                  </a:extLst>
                </p:cNvPr>
                <p:cNvSpPr/>
                <p:nvPr/>
              </p:nvSpPr>
              <p:spPr>
                <a:xfrm>
                  <a:off x="3072088" y="2355329"/>
                  <a:ext cx="1440000" cy="27791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1EBB38EC-4A91-B4AC-660D-DB93B7F09DF4}"/>
                    </a:ext>
                  </a:extLst>
                </p:cNvPr>
                <p:cNvSpPr txBox="1"/>
                <p:nvPr/>
              </p:nvSpPr>
              <p:spPr>
                <a:xfrm>
                  <a:off x="3623773" y="2417342"/>
                  <a:ext cx="336631" cy="153888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 anchor="ctr">
                  <a:spAutoFit/>
                </a:bodyPr>
                <a:lstStyle/>
                <a:p>
                  <a:pPr algn="ctr"/>
                  <a:r>
                    <a:rPr lang="ko-KR" altLang="en-US" sz="1000" dirty="0" err="1">
                      <a:solidFill>
                        <a:schemeClr val="bg1">
                          <a:lumMod val="65000"/>
                        </a:schemeClr>
                      </a:solidFill>
                      <a:latin typeface="페이퍼로지 5 Medium" pitchFamily="2" charset="-127"/>
                      <a:ea typeface="페이퍼로지 5 Medium" pitchFamily="2" charset="-127"/>
                      <a:cs typeface="Pretendard Medium" panose="02000603000000020004" pitchFamily="2" charset="-127"/>
                    </a:rPr>
                    <a:t>역기획</a:t>
                  </a:r>
                  <a:endParaRPr lang="ko-KR" altLang="en-US" sz="1000" dirty="0">
                    <a:solidFill>
                      <a:schemeClr val="bg1">
                        <a:lumMod val="65000"/>
                      </a:schemeClr>
                    </a:solidFill>
                    <a:latin typeface="페이퍼로지 5 Medium" pitchFamily="2" charset="-127"/>
                    <a:ea typeface="페이퍼로지 5 Medium" pitchFamily="2" charset="-127"/>
                    <a:cs typeface="Pretendard Medium" panose="02000603000000020004" pitchFamily="2" charset="-127"/>
                  </a:endParaRPr>
                </a:p>
              </p:txBody>
            </p:sp>
          </p:grpSp>
          <p:grpSp>
            <p:nvGrpSpPr>
              <p:cNvPr id="28" name="그룹 27">
                <a:extLst>
                  <a:ext uri="{FF2B5EF4-FFF2-40B4-BE49-F238E27FC236}">
                    <a16:creationId xmlns:a16="http://schemas.microsoft.com/office/drawing/2014/main" id="{FE6D7FDB-970D-3285-0FE7-7814FFABFAF5}"/>
                  </a:ext>
                </a:extLst>
              </p:cNvPr>
              <p:cNvGrpSpPr/>
              <p:nvPr/>
            </p:nvGrpSpPr>
            <p:grpSpPr>
              <a:xfrm>
                <a:off x="4512088" y="51640"/>
                <a:ext cx="1440000" cy="277915"/>
                <a:chOff x="4512088" y="2355329"/>
                <a:chExt cx="1440000" cy="277915"/>
              </a:xfrm>
            </p:grpSpPr>
            <p:sp>
              <p:nvSpPr>
                <p:cNvPr id="42" name="직사각형 41">
                  <a:extLst>
                    <a:ext uri="{FF2B5EF4-FFF2-40B4-BE49-F238E27FC236}">
                      <a16:creationId xmlns:a16="http://schemas.microsoft.com/office/drawing/2014/main" id="{2D57E200-C31A-8363-B095-4B1C07401417}"/>
                    </a:ext>
                  </a:extLst>
                </p:cNvPr>
                <p:cNvSpPr/>
                <p:nvPr/>
              </p:nvSpPr>
              <p:spPr>
                <a:xfrm>
                  <a:off x="4512088" y="2355329"/>
                  <a:ext cx="1440000" cy="27791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C7DD7432-94B3-4F36-7D09-622D70C9F4B3}"/>
                    </a:ext>
                  </a:extLst>
                </p:cNvPr>
                <p:cNvSpPr txBox="1"/>
                <p:nvPr/>
              </p:nvSpPr>
              <p:spPr>
                <a:xfrm>
                  <a:off x="4810498" y="2417342"/>
                  <a:ext cx="843180" cy="153888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 anchor="ctr">
                  <a:spAutoFit/>
                </a:bodyPr>
                <a:lstStyle/>
                <a:p>
                  <a:pPr algn="ctr"/>
                  <a:r>
                    <a:rPr lang="ko-KR" altLang="en-US" sz="1000" dirty="0">
                      <a:solidFill>
                        <a:schemeClr val="bg1">
                          <a:lumMod val="65000"/>
                        </a:schemeClr>
                      </a:solidFill>
                      <a:latin typeface="페이퍼로지 5 Medium" pitchFamily="2" charset="-127"/>
                      <a:ea typeface="페이퍼로지 5 Medium" pitchFamily="2" charset="-127"/>
                      <a:cs typeface="Pretendard Medium" panose="02000603000000020004" pitchFamily="2" charset="-127"/>
                    </a:rPr>
                    <a:t>팀 프로젝트 경험</a:t>
                  </a:r>
                </a:p>
              </p:txBody>
            </p:sp>
          </p:grpSp>
          <p:grpSp>
            <p:nvGrpSpPr>
              <p:cNvPr id="29" name="그룹 28">
                <a:extLst>
                  <a:ext uri="{FF2B5EF4-FFF2-40B4-BE49-F238E27FC236}">
                    <a16:creationId xmlns:a16="http://schemas.microsoft.com/office/drawing/2014/main" id="{1FCF4C76-DEDE-EDC9-4061-2D078380A170}"/>
                  </a:ext>
                </a:extLst>
              </p:cNvPr>
              <p:cNvGrpSpPr/>
              <p:nvPr/>
            </p:nvGrpSpPr>
            <p:grpSpPr>
              <a:xfrm>
                <a:off x="5952088" y="51640"/>
                <a:ext cx="1440000" cy="277915"/>
                <a:chOff x="5952088" y="2355329"/>
                <a:chExt cx="1440000" cy="277915"/>
              </a:xfrm>
            </p:grpSpPr>
            <p:sp>
              <p:nvSpPr>
                <p:cNvPr id="43" name="직사각형 42">
                  <a:extLst>
                    <a:ext uri="{FF2B5EF4-FFF2-40B4-BE49-F238E27FC236}">
                      <a16:creationId xmlns:a16="http://schemas.microsoft.com/office/drawing/2014/main" id="{C036EAAC-F7E6-FD8C-1E8E-FAEFFDA183B3}"/>
                    </a:ext>
                  </a:extLst>
                </p:cNvPr>
                <p:cNvSpPr/>
                <p:nvPr/>
              </p:nvSpPr>
              <p:spPr>
                <a:xfrm>
                  <a:off x="5952088" y="2355329"/>
                  <a:ext cx="1440000" cy="27791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C6924F3E-515E-CDF4-1621-B6D2B764B4D7}"/>
                    </a:ext>
                  </a:extLst>
                </p:cNvPr>
                <p:cNvSpPr txBox="1"/>
                <p:nvPr/>
              </p:nvSpPr>
              <p:spPr>
                <a:xfrm>
                  <a:off x="6434043" y="2386564"/>
                  <a:ext cx="476092" cy="215444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 anchor="ctr">
                  <a:spAutoFit/>
                </a:bodyPr>
                <a:lstStyle/>
                <a:p>
                  <a:pPr algn="ctr"/>
                  <a:r>
                    <a:rPr lang="ko-KR" altLang="en-US" sz="1400" dirty="0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latin typeface="페이퍼로지 6 SemiBold" pitchFamily="2" charset="-127"/>
                      <a:ea typeface="페이퍼로지 6 SemiBold" pitchFamily="2" charset="-127"/>
                      <a:cs typeface="Pretendard Medium" panose="02000603000000020004" pitchFamily="2" charset="-127"/>
                    </a:rPr>
                    <a:t>마무리</a:t>
                  </a:r>
                </a:p>
              </p:txBody>
            </p:sp>
          </p:grpSp>
          <p:cxnSp>
            <p:nvCxnSpPr>
              <p:cNvPr id="35" name="직선 연결선 34">
                <a:extLst>
                  <a:ext uri="{FF2B5EF4-FFF2-40B4-BE49-F238E27FC236}">
                    <a16:creationId xmlns:a16="http://schemas.microsoft.com/office/drawing/2014/main" id="{70BC8FA7-BC67-78E9-7056-C175C4F2041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32088" y="127597"/>
                <a:ext cx="0" cy="126000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직선 연결선 35">
                <a:extLst>
                  <a:ext uri="{FF2B5EF4-FFF2-40B4-BE49-F238E27FC236}">
                    <a16:creationId xmlns:a16="http://schemas.microsoft.com/office/drawing/2014/main" id="{E2BAB665-29D2-8340-67A6-44F73AA079F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072088" y="127597"/>
                <a:ext cx="0" cy="126000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직선 연결선 36">
                <a:extLst>
                  <a:ext uri="{FF2B5EF4-FFF2-40B4-BE49-F238E27FC236}">
                    <a16:creationId xmlns:a16="http://schemas.microsoft.com/office/drawing/2014/main" id="{320A46A6-8585-0435-B03C-B41E701518B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512088" y="127597"/>
                <a:ext cx="0" cy="126000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>
                <a:extLst>
                  <a:ext uri="{FF2B5EF4-FFF2-40B4-BE49-F238E27FC236}">
                    <a16:creationId xmlns:a16="http://schemas.microsoft.com/office/drawing/2014/main" id="{8E3E9F67-F5BD-26EA-610D-82A04E73CF7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52088" y="127597"/>
                <a:ext cx="0" cy="126000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>
                <a:extLst>
                  <a:ext uri="{FF2B5EF4-FFF2-40B4-BE49-F238E27FC236}">
                    <a16:creationId xmlns:a16="http://schemas.microsoft.com/office/drawing/2014/main" id="{5215A10B-DB44-E0C8-196E-53BED629497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2088" y="127597"/>
                <a:ext cx="0" cy="126000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직선 연결선 46">
                <a:extLst>
                  <a:ext uri="{FF2B5EF4-FFF2-40B4-BE49-F238E27FC236}">
                    <a16:creationId xmlns:a16="http://schemas.microsoft.com/office/drawing/2014/main" id="{725552C1-344B-E215-129B-2C14DD91190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392088" y="127597"/>
                <a:ext cx="0" cy="126000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7465714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9E126830-BFD9-9DDF-B419-A1FC3949443B}"/>
              </a:ext>
            </a:extLst>
          </p:cNvPr>
          <p:cNvGrpSpPr/>
          <p:nvPr/>
        </p:nvGrpSpPr>
        <p:grpSpPr>
          <a:xfrm>
            <a:off x="5377115" y="3776961"/>
            <a:ext cx="1437770" cy="379750"/>
            <a:chOff x="5288785" y="3776961"/>
            <a:chExt cx="1437770" cy="379750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F77274F5-F1BB-D626-ECE0-7426F27171FE}"/>
                </a:ext>
              </a:extLst>
            </p:cNvPr>
            <p:cNvSpPr/>
            <p:nvPr/>
          </p:nvSpPr>
          <p:spPr>
            <a:xfrm>
              <a:off x="5288785" y="3776961"/>
              <a:ext cx="1437770" cy="379750"/>
            </a:xfrm>
            <a:prstGeom prst="rect">
              <a:avLst/>
            </a:prstGeom>
            <a:solidFill>
              <a:srgbClr val="E1F2FF"/>
            </a:solidFill>
            <a:ln w="6350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3DE51F70-5333-6599-E15C-84FD1791C72F}"/>
                </a:ext>
              </a:extLst>
            </p:cNvPr>
            <p:cNvGrpSpPr/>
            <p:nvPr/>
          </p:nvGrpSpPr>
          <p:grpSpPr>
            <a:xfrm>
              <a:off x="5444568" y="3840836"/>
              <a:ext cx="1126205" cy="252000"/>
              <a:chOff x="6520536" y="4032698"/>
              <a:chExt cx="1126205" cy="252000"/>
            </a:xfrm>
          </p:grpSpPr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CE1AF02D-42E6-5BCC-0F01-7F8AD26C8963}"/>
                  </a:ext>
                </a:extLst>
              </p:cNvPr>
              <p:cNvSpPr txBox="1"/>
              <p:nvPr/>
            </p:nvSpPr>
            <p:spPr>
              <a:xfrm>
                <a:off x="6772536" y="4074060"/>
                <a:ext cx="874205" cy="169277"/>
              </a:xfrm>
              <a:prstGeom prst="rect">
                <a:avLst/>
              </a:prstGeom>
              <a:noFill/>
            </p:spPr>
            <p:txBody>
              <a:bodyPr wrap="none" lIns="72000" tIns="0" rIns="0" bIns="0" rtlCol="0" anchor="b">
                <a:spAutoFit/>
              </a:bodyPr>
              <a:lstStyle/>
              <a:p>
                <a:pPr algn="ctr"/>
                <a:r>
                  <a:rPr lang="ko-KR" altLang="en-US" sz="1100" dirty="0">
                    <a:latin typeface="페이퍼로지 5 Medium" pitchFamily="2" charset="-127"/>
                    <a:ea typeface="페이퍼로지 5 Medium" pitchFamily="2" charset="-127"/>
                    <a:cs typeface="Pretendard" panose="02000503000000020004" pitchFamily="2" charset="-127"/>
                  </a:rPr>
                  <a:t>웹 사이트 열기</a:t>
                </a:r>
                <a:endParaRPr lang="ko-KR" altLang="en-US" sz="1400" dirty="0">
                  <a:latin typeface="페이퍼로지 5 Medium" pitchFamily="2" charset="-127"/>
                  <a:ea typeface="페이퍼로지 5 Medium" pitchFamily="2" charset="-127"/>
                  <a:cs typeface="Pretendard" panose="02000503000000020004" pitchFamily="2" charset="-127"/>
                </a:endParaRPr>
              </a:p>
            </p:txBody>
          </p:sp>
          <p:pic>
            <p:nvPicPr>
              <p:cNvPr id="35" name="그림 34" descr="원, 상징, 로고, 그래픽이(가) 표시된 사진&#10;&#10;AI 생성 콘텐츠는 정확하지 않을 수 있습니다.">
                <a:extLst>
                  <a:ext uri="{FF2B5EF4-FFF2-40B4-BE49-F238E27FC236}">
                    <a16:creationId xmlns:a16="http://schemas.microsoft.com/office/drawing/2014/main" id="{D8F48D50-C48E-F585-E3C2-170356635DC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102" t="4102" r="4458" b="4458"/>
              <a:stretch>
                <a:fillRect/>
              </a:stretch>
            </p:blipFill>
            <p:spPr>
              <a:xfrm>
                <a:off x="6520536" y="4032698"/>
                <a:ext cx="252000" cy="252000"/>
              </a:xfrm>
              <a:prstGeom prst="ellipse">
                <a:avLst/>
              </a:prstGeom>
            </p:spPr>
          </p:pic>
        </p:grpSp>
        <p:sp>
          <p:nvSpPr>
            <p:cNvPr id="31" name="직사각형 30">
              <a:hlinkClick r:id="rId3" tooltip="링크 열기"/>
              <a:extLst>
                <a:ext uri="{FF2B5EF4-FFF2-40B4-BE49-F238E27FC236}">
                  <a16:creationId xmlns:a16="http://schemas.microsoft.com/office/drawing/2014/main" id="{1A03042F-98CC-0AB7-791E-04FF0B69EA34}"/>
                </a:ext>
              </a:extLst>
            </p:cNvPr>
            <p:cNvSpPr/>
            <p:nvPr/>
          </p:nvSpPr>
          <p:spPr>
            <a:xfrm>
              <a:off x="5288785" y="3776961"/>
              <a:ext cx="1437770" cy="379750"/>
            </a:xfrm>
            <a:prstGeom prst="rect">
              <a:avLst/>
            </a:prstGeom>
            <a:noFill/>
            <a:ln w="12700"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6" name="제목 5">
            <a:extLst>
              <a:ext uri="{FF2B5EF4-FFF2-40B4-BE49-F238E27FC236}">
                <a16:creationId xmlns:a16="http://schemas.microsoft.com/office/drawing/2014/main" id="{7DF3CE2C-2C41-ECEE-001A-FCDE355AADA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1993880" y="76200"/>
            <a:ext cx="38472" cy="13850"/>
          </a:xfrm>
        </p:spPr>
        <p:txBody>
          <a:bodyPr vert="horz" wrap="none" lIns="0" tIns="0" rIns="0" bIns="0" rtlCol="0" anchor="ctr">
            <a:spAutoFit/>
          </a:bodyPr>
          <a:lstStyle/>
          <a:p>
            <a:r>
              <a:rPr lang="ko-KR" altLang="en-US" sz="100" dirty="0">
                <a:solidFill>
                  <a:schemeClr val="bg1"/>
                </a:solidFill>
              </a:rPr>
              <a:t>마무리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FB4DFE8-2728-00C3-80FE-4211F48B046F}"/>
              </a:ext>
            </a:extLst>
          </p:cNvPr>
          <p:cNvSpPr txBox="1"/>
          <p:nvPr/>
        </p:nvSpPr>
        <p:spPr>
          <a:xfrm>
            <a:off x="3204569" y="2563730"/>
            <a:ext cx="5782865" cy="738664"/>
          </a:xfrm>
          <a:prstGeom prst="rect">
            <a:avLst/>
          </a:prstGeom>
          <a:noFill/>
          <a:effectLst/>
        </p:spPr>
        <p:txBody>
          <a:bodyPr wrap="none" lIns="0" tIns="0" rIns="0" bIns="0" rtlCol="0" anchor="b">
            <a:spAutoFit/>
          </a:bodyPr>
          <a:lstStyle/>
          <a:p>
            <a:pPr algn="ctr"/>
            <a:r>
              <a:rPr lang="en-US" altLang="ko-KR" sz="4800" dirty="0">
                <a:solidFill>
                  <a:schemeClr val="bg1"/>
                </a:solidFill>
                <a:latin typeface="페이퍼로지 7 Bold" pitchFamily="2" charset="-127"/>
                <a:ea typeface="페이퍼로지 7 Bold" pitchFamily="2" charset="-127"/>
                <a:cs typeface="Pretendard" panose="02000503000000020004" pitchFamily="2" charset="-127"/>
              </a:rPr>
              <a:t>End Of Document</a:t>
            </a:r>
            <a:endParaRPr lang="ko-KR" altLang="en-US" sz="4800" dirty="0">
              <a:solidFill>
                <a:schemeClr val="bg1"/>
              </a:solidFill>
              <a:latin typeface="페이퍼로지 7 Bold" pitchFamily="2" charset="-127"/>
              <a:ea typeface="페이퍼로지 7 Bold" pitchFamily="2" charset="-127"/>
              <a:cs typeface="Pretendard" panose="02000503000000020004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6E974D0-8909-D09A-FD66-646726071125}"/>
              </a:ext>
            </a:extLst>
          </p:cNvPr>
          <p:cNvSpPr txBox="1"/>
          <p:nvPr/>
        </p:nvSpPr>
        <p:spPr>
          <a:xfrm>
            <a:off x="3754012" y="3487059"/>
            <a:ext cx="4683975" cy="184666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pPr algn="ctr"/>
            <a:r>
              <a:rPr lang="ko-KR" altLang="en-US" sz="1200" dirty="0">
                <a:solidFill>
                  <a:schemeClr val="bg1"/>
                </a:solidFill>
                <a:latin typeface="페이퍼로지 4 Regular" pitchFamily="2" charset="-127"/>
                <a:ea typeface="페이퍼로지 4 Regular" pitchFamily="2" charset="-127"/>
                <a:cs typeface="Pretendard" panose="02000503000000020004" pitchFamily="2" charset="-127"/>
              </a:rPr>
              <a:t>제가 작성한 모든 문서들은 아래의 링크를 통해 자세하게 확인하실 수 있습니다</a:t>
            </a:r>
            <a:r>
              <a:rPr lang="en-US" altLang="ko-KR" sz="1200" dirty="0">
                <a:solidFill>
                  <a:schemeClr val="bg1"/>
                </a:solidFill>
                <a:latin typeface="페이퍼로지 4 Regular" pitchFamily="2" charset="-127"/>
                <a:ea typeface="페이퍼로지 4 Regular" pitchFamily="2" charset="-127"/>
                <a:cs typeface="Pretendard" panose="02000503000000020004" pitchFamily="2" charset="-127"/>
              </a:rPr>
              <a:t>.</a:t>
            </a:r>
            <a:endParaRPr lang="ko-KR" altLang="en-US" sz="1200" dirty="0">
              <a:solidFill>
                <a:schemeClr val="bg1"/>
              </a:solidFill>
              <a:latin typeface="페이퍼로지 4 Regular" pitchFamily="2" charset="-127"/>
              <a:ea typeface="페이퍼로지 4 Regular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700703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12559</TotalTime>
  <Words>517</Words>
  <Application>Microsoft Office PowerPoint</Application>
  <PresentationFormat>와이드스크린</PresentationFormat>
  <Paragraphs>95</Paragraphs>
  <Slides>7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7" baseType="lpstr">
      <vt:lpstr>Noto Sans KR</vt:lpstr>
      <vt:lpstr>Pretendard</vt:lpstr>
      <vt:lpstr>Pretendard SemiBold</vt:lpstr>
      <vt:lpstr>맑은 고딕</vt:lpstr>
      <vt:lpstr>페이퍼로지 4 Regular</vt:lpstr>
      <vt:lpstr>페이퍼로지 5 Medium</vt:lpstr>
      <vt:lpstr>페이퍼로지 6 SemiBold</vt:lpstr>
      <vt:lpstr>페이퍼로지 7 Bold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마무리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홍진선(2017184037)</dc:creator>
  <cp:lastModifiedBy>홍진선(2017184037)</cp:lastModifiedBy>
  <cp:revision>601</cp:revision>
  <dcterms:created xsi:type="dcterms:W3CDTF">2025-06-06T11:22:44Z</dcterms:created>
  <dcterms:modified xsi:type="dcterms:W3CDTF">2025-09-29T12:50:37Z</dcterms:modified>
</cp:coreProperties>
</file>

<file path=docProps/thumbnail.jpeg>
</file>